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A3FE54F-133B-4AF5-B048-FFDB27F8D9A2}">
  <a:tblStyle styleId="{7A3FE54F-133B-4AF5-B048-FFDB27F8D9A2}"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wrap="square" tIns="91425">
            <a:noAutofit/>
          </a:bodyPr>
          <a:lstStyle/>
          <a:p>
            <a:pPr lvl="0">
              <a:spcBef>
                <a:spcPts val="0"/>
              </a:spcBef>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rIns="91425" wrap="square" tIns="91425"/>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wrap="square" tIns="91425"/>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rIns="91425" wrap="square" tIns="91425"/>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rIns="91425" wrap="square" tIns="91425">
            <a:noAutofit/>
          </a:bodyPr>
          <a:lstStyle/>
          <a:p>
            <a:pPr lv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lvl="0">
              <a:spcBef>
                <a:spcPts val="0"/>
              </a:spcBef>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rIns="91425" wrap="square" tIns="91425">
            <a:noAutofit/>
          </a:bodyPr>
          <a:lstStyle/>
          <a:p>
            <a:pPr lv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lvl="0">
              <a:spcBef>
                <a:spcPts val="0"/>
              </a:spcBef>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rIns="91425" wrap="square" tIns="91425">
            <a:noAutofit/>
          </a:bodyPr>
          <a:lstStyle/>
          <a:p>
            <a:pPr lv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lvl="0">
              <a:spcBef>
                <a:spcPts val="0"/>
              </a:spcBef>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rIns="91425" wrap="square"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wrap="square" tIns="91425">
            <a:noAutofit/>
          </a:bodyPr>
          <a:lstStyle/>
          <a:p>
            <a:pPr lvl="0">
              <a:spcBef>
                <a:spcPts val="0"/>
              </a:spcBef>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lvl="0">
              <a:spcBef>
                <a:spcPts val="0"/>
              </a:spcBef>
              <a:buNone/>
            </a:pPr>
            <a:r>
              <a:t/>
            </a:r>
            <a:endParaRPr/>
          </a:p>
        </p:txBody>
      </p:sp>
      <p:sp>
        <p:nvSpPr>
          <p:cNvPr id="39" name="Shape 39"/>
          <p:cNvSpPr txBox="1"/>
          <p:nvPr>
            <p:ph type="title"/>
          </p:nvPr>
        </p:nvSpPr>
        <p:spPr>
          <a:xfrm>
            <a:off x="226078" y="357800"/>
            <a:ext cx="2808000" cy="9534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rIns="91425" wrap="square" tIns="91425"/>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wrap="square" tIns="91425"/>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rIns="91425" wrap="square" tIns="91425">
            <a:noAutofit/>
          </a:bodyPr>
          <a:lstStyle/>
          <a:p>
            <a:pPr lvl="0">
              <a:spcBef>
                <a:spcPts val="0"/>
              </a:spcBef>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lvl="0">
              <a:spcBef>
                <a:spcPts val="0"/>
              </a:spcBef>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p:txBody>
      </p:sp>
      <p:sp>
        <p:nvSpPr>
          <p:cNvPr id="49" name="Shape 49"/>
          <p:cNvSpPr txBox="1"/>
          <p:nvPr>
            <p:ph idx="1" type="subTitle"/>
          </p:nvPr>
        </p:nvSpPr>
        <p:spPr>
          <a:xfrm>
            <a:off x="265500" y="2779467"/>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rIns="91425" wrap="square" tIns="91425">
            <a:noAutofit/>
          </a:bodyPr>
          <a:lstStyle/>
          <a:p>
            <a:pPr lvl="0">
              <a:spcBef>
                <a:spcPts val="0"/>
              </a:spcBef>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lvl="0">
              <a:spcBef>
                <a:spcPts val="0"/>
              </a:spcBef>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rIns="91425" wrap="square" tIns="91425"/>
          <a:lstStyle>
            <a:lvl1pPr lvl="0">
              <a:lnSpc>
                <a:spcPct val="100000"/>
              </a:lnSpc>
              <a:spcBef>
                <a:spcPts val="0"/>
              </a:spcBef>
              <a:spcAft>
                <a:spcPts val="0"/>
              </a:spcAft>
              <a:buClr>
                <a:schemeClr val="lt1"/>
              </a:buClr>
              <a:buSzPct val="1000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rIns="91425" wrap="square" tIns="91425"/>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lt2"/>
              </a:buClr>
              <a:buSzPct val="100000"/>
              <a:buFont typeface="Roboto"/>
              <a:buChar char="●"/>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ctrTitle"/>
          </p:nvPr>
        </p:nvSpPr>
        <p:spPr>
          <a:xfrm>
            <a:off x="390525" y="548200"/>
            <a:ext cx="8222100" cy="1510500"/>
          </a:xfrm>
          <a:prstGeom prst="rect">
            <a:avLst/>
          </a:prstGeom>
        </p:spPr>
        <p:txBody>
          <a:bodyPr anchorCtr="0" anchor="b" bIns="91425" lIns="91425" rIns="91425" wrap="square" tIns="91425">
            <a:noAutofit/>
          </a:bodyPr>
          <a:lstStyle/>
          <a:p>
            <a:pPr lvl="0">
              <a:spcBef>
                <a:spcPts val="0"/>
              </a:spcBef>
              <a:buNone/>
            </a:pPr>
            <a:r>
              <a:rPr lang="en"/>
              <a:t>          Hamming Distance</a:t>
            </a:r>
          </a:p>
          <a:p>
            <a:pPr indent="457200" lvl="0" marL="1371600">
              <a:spcBef>
                <a:spcPts val="0"/>
              </a:spcBef>
              <a:buNone/>
            </a:pPr>
            <a:r>
              <a:rPr lang="en" sz="1800"/>
              <a:t>Schematic &amp; Layout (Pyxis Mentor Graphics)</a:t>
            </a:r>
          </a:p>
        </p:txBody>
      </p:sp>
      <p:sp>
        <p:nvSpPr>
          <p:cNvPr id="68" name="Shape 68"/>
          <p:cNvSpPr txBox="1"/>
          <p:nvPr>
            <p:ph idx="1" type="subTitle"/>
          </p:nvPr>
        </p:nvSpPr>
        <p:spPr>
          <a:xfrm>
            <a:off x="390525" y="2912700"/>
            <a:ext cx="8222100" cy="423000"/>
          </a:xfrm>
          <a:prstGeom prst="rect">
            <a:avLst/>
          </a:prstGeom>
        </p:spPr>
        <p:txBody>
          <a:bodyPr anchorCtr="0" anchor="t" bIns="91425" lIns="91425" rIns="91425" wrap="square" tIns="91425">
            <a:noAutofit/>
          </a:bodyPr>
          <a:lstStyle/>
          <a:p>
            <a:pPr indent="0" lvl="0" marL="2743200">
              <a:spcBef>
                <a:spcPts val="0"/>
              </a:spcBef>
              <a:buNone/>
            </a:pPr>
            <a:r>
              <a:rPr lang="en" sz="2400"/>
              <a:t>Group No : 4</a:t>
            </a:r>
          </a:p>
          <a:p>
            <a:pPr lvl="0">
              <a:spcBef>
                <a:spcPts val="0"/>
              </a:spcBef>
              <a:buNone/>
            </a:pPr>
            <a:r>
              <a:t/>
            </a:r>
            <a:endParaRPr sz="2400"/>
          </a:p>
        </p:txBody>
      </p:sp>
      <p:sp>
        <p:nvSpPr>
          <p:cNvPr id="69" name="Shape 69"/>
          <p:cNvSpPr txBox="1"/>
          <p:nvPr/>
        </p:nvSpPr>
        <p:spPr>
          <a:xfrm>
            <a:off x="513175" y="3429000"/>
            <a:ext cx="6717900" cy="1236300"/>
          </a:xfrm>
          <a:prstGeom prst="rect">
            <a:avLst/>
          </a:prstGeom>
          <a:noFill/>
          <a:ln>
            <a:noFill/>
          </a:ln>
        </p:spPr>
        <p:txBody>
          <a:bodyPr anchorCtr="0" anchor="t" bIns="91425" lIns="91425" rIns="91425" wrap="square" tIns="91425">
            <a:noAutofit/>
          </a:bodyPr>
          <a:lstStyle/>
          <a:p>
            <a:pPr indent="0" lvl="0" marL="2743200">
              <a:spcBef>
                <a:spcPts val="0"/>
              </a:spcBef>
              <a:buNone/>
            </a:pPr>
            <a:r>
              <a:rPr lang="en">
                <a:solidFill>
                  <a:srgbClr val="FFFFFF"/>
                </a:solidFill>
              </a:rPr>
              <a:t>Team Members:</a:t>
            </a:r>
          </a:p>
          <a:p>
            <a:pPr indent="-228600" lvl="0" marL="3200400" rtl="0">
              <a:spcBef>
                <a:spcPts val="0"/>
              </a:spcBef>
              <a:spcAft>
                <a:spcPts val="0"/>
              </a:spcAft>
              <a:buClr>
                <a:srgbClr val="FFFFFF"/>
              </a:buClr>
              <a:buChar char="●"/>
            </a:pPr>
            <a:r>
              <a:rPr lang="en">
                <a:solidFill>
                  <a:srgbClr val="FFFFFF"/>
                </a:solidFill>
              </a:rPr>
              <a:t>Krishna Praveen Y</a:t>
            </a:r>
          </a:p>
          <a:p>
            <a:pPr indent="-228600" lvl="0" marL="3200400" rtl="0">
              <a:spcBef>
                <a:spcPts val="0"/>
              </a:spcBef>
              <a:spcAft>
                <a:spcPts val="0"/>
              </a:spcAft>
              <a:buClr>
                <a:srgbClr val="FFFFFF"/>
              </a:buClr>
              <a:buChar char="●"/>
            </a:pPr>
            <a:r>
              <a:rPr lang="en">
                <a:solidFill>
                  <a:srgbClr val="FFFFFF"/>
                </a:solidFill>
              </a:rPr>
              <a:t>Abhinav Bollam</a:t>
            </a:r>
          </a:p>
          <a:p>
            <a:pPr indent="-228600" lvl="0" marL="3200400" rtl="0">
              <a:spcBef>
                <a:spcPts val="0"/>
              </a:spcBef>
              <a:spcAft>
                <a:spcPts val="0"/>
              </a:spcAft>
              <a:buClr>
                <a:srgbClr val="FFFFFF"/>
              </a:buClr>
              <a:buChar char="●"/>
            </a:pPr>
            <a:r>
              <a:rPr lang="en">
                <a:solidFill>
                  <a:srgbClr val="FFFFFF"/>
                </a:solidFill>
              </a:rPr>
              <a:t>Souradip Pal</a:t>
            </a:r>
          </a:p>
          <a:p>
            <a:pPr indent="-228600" lvl="0" marL="3200400">
              <a:spcBef>
                <a:spcPts val="0"/>
              </a:spcBef>
              <a:buClr>
                <a:srgbClr val="FFFFFF"/>
              </a:buClr>
              <a:buChar char="●"/>
            </a:pPr>
            <a:r>
              <a:rPr lang="en">
                <a:solidFill>
                  <a:srgbClr val="FFFFFF"/>
                </a:solidFill>
              </a:rPr>
              <a:t>Saurabh Dhall</a:t>
            </a:r>
          </a:p>
        </p:txBody>
      </p:sp>
      <p:sp>
        <p:nvSpPr>
          <p:cNvPr id="70" name="Shape 70"/>
          <p:cNvSpPr txBox="1"/>
          <p:nvPr/>
        </p:nvSpPr>
        <p:spPr>
          <a:xfrm>
            <a:off x="1213050" y="2179800"/>
            <a:ext cx="6717900" cy="783900"/>
          </a:xfrm>
          <a:prstGeom prst="rect">
            <a:avLst/>
          </a:prstGeom>
          <a:noFill/>
          <a:ln>
            <a:noFill/>
          </a:ln>
        </p:spPr>
        <p:txBody>
          <a:bodyPr anchorCtr="0" anchor="t" bIns="91425" lIns="91425" rIns="91425" wrap="square" tIns="91425">
            <a:noAutofit/>
          </a:bodyPr>
          <a:lstStyle/>
          <a:p>
            <a:pPr indent="0" lvl="0" marL="2286000">
              <a:spcBef>
                <a:spcPts val="0"/>
              </a:spcBef>
              <a:buNone/>
            </a:pPr>
            <a:r>
              <a:rPr lang="en" sz="1800">
                <a:solidFill>
                  <a:srgbClr val="FFFFFF"/>
                </a:solidFill>
              </a:rPr>
              <a:t>VLSI PROJECT</a:t>
            </a:r>
          </a:p>
          <a:p>
            <a:pPr indent="0" lvl="0" marL="2286000">
              <a:spcBef>
                <a:spcPts val="0"/>
              </a:spcBef>
              <a:buNone/>
            </a:pPr>
            <a:r>
              <a:rPr lang="en" sz="1800">
                <a:solidFill>
                  <a:srgbClr val="FFFFFF"/>
                </a:solidFill>
              </a:rPr>
              <a:t>      (EE311)</a:t>
            </a:r>
            <a:r>
              <a:rPr lang="en">
                <a:solidFill>
                  <a:srgbClr val="FFFFFF"/>
                </a:solidFill>
              </a:rPr>
              <a:t>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a:spcBef>
                <a:spcPts val="0"/>
              </a:spcBef>
              <a:buNone/>
            </a:pPr>
            <a:r>
              <a:rPr lang="en"/>
              <a:t>XOR</a:t>
            </a:r>
          </a:p>
        </p:txBody>
      </p:sp>
      <p:pic>
        <p:nvPicPr>
          <p:cNvPr descr="xor.jpg" id="125" name="Shape 125"/>
          <p:cNvPicPr preferRelativeResize="0"/>
          <p:nvPr/>
        </p:nvPicPr>
        <p:blipFill>
          <a:blip r:embed="rId3">
            <a:alphaModFix/>
          </a:blip>
          <a:stretch>
            <a:fillRect/>
          </a:stretch>
        </p:blipFill>
        <p:spPr>
          <a:xfrm>
            <a:off x="471900" y="3009175"/>
            <a:ext cx="3876675" cy="1597825"/>
          </a:xfrm>
          <a:prstGeom prst="rect">
            <a:avLst/>
          </a:prstGeom>
          <a:noFill/>
          <a:ln>
            <a:noFill/>
          </a:ln>
        </p:spPr>
      </p:pic>
      <p:sp>
        <p:nvSpPr>
          <p:cNvPr id="126" name="Shape 126"/>
          <p:cNvSpPr txBox="1"/>
          <p:nvPr/>
        </p:nvSpPr>
        <p:spPr>
          <a:xfrm>
            <a:off x="314900" y="1831150"/>
            <a:ext cx="4478700" cy="1061400"/>
          </a:xfrm>
          <a:prstGeom prst="rect">
            <a:avLst/>
          </a:prstGeom>
          <a:noFill/>
          <a:ln>
            <a:noFill/>
          </a:ln>
        </p:spPr>
        <p:txBody>
          <a:bodyPr anchorCtr="0" anchor="t" bIns="91425" lIns="91425" rIns="91425" wrap="square" tIns="91425">
            <a:noAutofit/>
          </a:bodyPr>
          <a:lstStyle/>
          <a:p>
            <a:pPr lvl="0">
              <a:spcBef>
                <a:spcPts val="0"/>
              </a:spcBef>
              <a:buNone/>
            </a:pPr>
            <a:r>
              <a:rPr lang="en" sz="1800">
                <a:solidFill>
                  <a:schemeClr val="lt2"/>
                </a:solidFill>
                <a:latin typeface="Roboto"/>
                <a:ea typeface="Roboto"/>
                <a:cs typeface="Roboto"/>
                <a:sym typeface="Roboto"/>
              </a:rPr>
              <a:t>The first important module of the circuit is the XOR gate which is used in detecting the bit differences in the input sequences.</a:t>
            </a:r>
          </a:p>
        </p:txBody>
      </p:sp>
      <p:pic>
        <p:nvPicPr>
          <p:cNvPr descr="TransmissionCmosXORGate.png" id="127" name="Shape 127"/>
          <p:cNvPicPr preferRelativeResize="0"/>
          <p:nvPr/>
        </p:nvPicPr>
        <p:blipFill>
          <a:blip r:embed="rId4">
            <a:alphaModFix/>
          </a:blip>
          <a:stretch>
            <a:fillRect/>
          </a:stretch>
        </p:blipFill>
        <p:spPr>
          <a:xfrm>
            <a:off x="5416025" y="1831150"/>
            <a:ext cx="3518025" cy="28691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2743200">
              <a:spcBef>
                <a:spcPts val="0"/>
              </a:spcBef>
              <a:buNone/>
            </a:pPr>
            <a:r>
              <a:rPr lang="en"/>
              <a:t>  Schematic of XOR gate</a:t>
            </a:r>
          </a:p>
        </p:txBody>
      </p:sp>
      <p:pic>
        <p:nvPicPr>
          <p:cNvPr id="133" name="Shape 133"/>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2743200">
              <a:spcBef>
                <a:spcPts val="0"/>
              </a:spcBef>
              <a:buNone/>
            </a:pPr>
            <a:r>
              <a:rPr lang="en"/>
              <a:t>   	 Layout of XOR gate</a:t>
            </a:r>
          </a:p>
        </p:txBody>
      </p:sp>
      <p:pic>
        <p:nvPicPr>
          <p:cNvPr id="139" name="Shape 139"/>
          <p:cNvPicPr preferRelativeResize="0"/>
          <p:nvPr/>
        </p:nvPicPr>
        <p:blipFill>
          <a:blip r:embed="rId3">
            <a:alphaModFix/>
          </a:blip>
          <a:stretch>
            <a:fillRect/>
          </a:stretch>
        </p:blipFill>
        <p:spPr>
          <a:xfrm>
            <a:off x="0" y="0"/>
            <a:ext cx="9144001" cy="46968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a:spcBef>
                <a:spcPts val="0"/>
              </a:spcBef>
              <a:buNone/>
            </a:pPr>
            <a:r>
              <a:rPr lang="en"/>
              <a:t>Full Adder</a:t>
            </a:r>
          </a:p>
        </p:txBody>
      </p:sp>
      <p:sp>
        <p:nvSpPr>
          <p:cNvPr id="145" name="Shape 145"/>
          <p:cNvSpPr txBox="1"/>
          <p:nvPr>
            <p:ph idx="1" type="body"/>
          </p:nvPr>
        </p:nvSpPr>
        <p:spPr>
          <a:xfrm>
            <a:off x="471900" y="1919075"/>
            <a:ext cx="4030200" cy="2956200"/>
          </a:xfrm>
          <a:prstGeom prst="rect">
            <a:avLst/>
          </a:prstGeom>
        </p:spPr>
        <p:txBody>
          <a:bodyPr anchorCtr="0" anchor="t" bIns="91425" lIns="91425" rIns="91425" wrap="square" tIns="91425">
            <a:noAutofit/>
          </a:bodyPr>
          <a:lstStyle/>
          <a:p>
            <a:pPr lvl="0">
              <a:spcBef>
                <a:spcPts val="0"/>
              </a:spcBef>
              <a:buNone/>
            </a:pPr>
            <a:r>
              <a:rPr lang="en"/>
              <a:t>The circuit includes a full adder module which is used to sum up the number of bit differences in the two input sequence and calculate the hamming distance . It consists of two half adder modules connected using combinational logic.</a:t>
            </a:r>
          </a:p>
        </p:txBody>
      </p:sp>
      <p:pic>
        <p:nvPicPr>
          <p:cNvPr id="146" name="Shape 146"/>
          <p:cNvPicPr preferRelativeResize="0"/>
          <p:nvPr/>
        </p:nvPicPr>
        <p:blipFill>
          <a:blip r:embed="rId3">
            <a:alphaModFix/>
          </a:blip>
          <a:stretch>
            <a:fillRect/>
          </a:stretch>
        </p:blipFill>
        <p:spPr>
          <a:xfrm>
            <a:off x="5085201" y="1750275"/>
            <a:ext cx="3212400" cy="3315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title"/>
          </p:nvPr>
        </p:nvSpPr>
        <p:spPr>
          <a:xfrm>
            <a:off x="98250" y="16350"/>
            <a:ext cx="8826600" cy="602700"/>
          </a:xfrm>
          <a:prstGeom prst="rect">
            <a:avLst/>
          </a:prstGeom>
        </p:spPr>
        <p:txBody>
          <a:bodyPr anchorCtr="0" anchor="ctr" bIns="91425" lIns="91425" rIns="91425" wrap="square" tIns="91425">
            <a:noAutofit/>
          </a:bodyPr>
          <a:lstStyle/>
          <a:p>
            <a:pPr lvl="0">
              <a:spcBef>
                <a:spcPts val="0"/>
              </a:spcBef>
              <a:buNone/>
            </a:pPr>
            <a:r>
              <a:rPr lang="en"/>
              <a:t>Half Adder</a:t>
            </a:r>
          </a:p>
        </p:txBody>
      </p:sp>
      <p:pic>
        <p:nvPicPr>
          <p:cNvPr descr="half-adder-truth-table-schematic-realization.png" id="152" name="Shape 152"/>
          <p:cNvPicPr preferRelativeResize="0"/>
          <p:nvPr/>
        </p:nvPicPr>
        <p:blipFill>
          <a:blip r:embed="rId3">
            <a:alphaModFix/>
          </a:blip>
          <a:stretch>
            <a:fillRect/>
          </a:stretch>
        </p:blipFill>
        <p:spPr>
          <a:xfrm>
            <a:off x="98250" y="2017750"/>
            <a:ext cx="8991601" cy="3046925"/>
          </a:xfrm>
          <a:prstGeom prst="rect">
            <a:avLst/>
          </a:prstGeom>
          <a:noFill/>
          <a:ln>
            <a:noFill/>
          </a:ln>
        </p:spPr>
      </p:pic>
      <p:sp>
        <p:nvSpPr>
          <p:cNvPr id="153" name="Shape 153"/>
          <p:cNvSpPr txBox="1"/>
          <p:nvPr/>
        </p:nvSpPr>
        <p:spPr>
          <a:xfrm>
            <a:off x="268250" y="804075"/>
            <a:ext cx="8747400" cy="1029300"/>
          </a:xfrm>
          <a:prstGeom prst="rect">
            <a:avLst/>
          </a:prstGeom>
          <a:noFill/>
          <a:ln>
            <a:noFill/>
          </a:ln>
        </p:spPr>
        <p:txBody>
          <a:bodyPr anchorCtr="0" anchor="t" bIns="91425" lIns="91425" rIns="91425" wrap="square" tIns="91425">
            <a:noAutofit/>
          </a:bodyPr>
          <a:lstStyle/>
          <a:p>
            <a:pPr lvl="0">
              <a:spcBef>
                <a:spcPts val="0"/>
              </a:spcBef>
              <a:buNone/>
            </a:pPr>
            <a:r>
              <a:rPr lang="en" sz="1800">
                <a:solidFill>
                  <a:schemeClr val="lt2"/>
                </a:solidFill>
                <a:latin typeface="Roboto"/>
                <a:ea typeface="Roboto"/>
                <a:cs typeface="Roboto"/>
                <a:sym typeface="Roboto"/>
              </a:rPr>
              <a:t>The half adder computes the sum and carry of two bits.For adding multiple bit numbers,half adders are generally employed.</a:t>
            </a:r>
            <a:r>
              <a:rPr lang="en" sz="1800">
                <a:solidFill>
                  <a:schemeClr val="lt2"/>
                </a:solidFill>
                <a:latin typeface="Roboto"/>
                <a:ea typeface="Roboto"/>
                <a:cs typeface="Roboto"/>
                <a:sym typeface="Roboto"/>
              </a:rPr>
              <a:t>For the implementation of three bit full adder, two half adders were used along with an OR gate.</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2286000">
              <a:spcBef>
                <a:spcPts val="0"/>
              </a:spcBef>
              <a:buNone/>
            </a:pPr>
            <a:r>
              <a:rPr lang="en"/>
              <a:t>  	Block Diagram of Half Adder circuit</a:t>
            </a:r>
          </a:p>
        </p:txBody>
      </p:sp>
      <p:pic>
        <p:nvPicPr>
          <p:cNvPr id="159" name="Shape 159"/>
          <p:cNvPicPr preferRelativeResize="0"/>
          <p:nvPr/>
        </p:nvPicPr>
        <p:blipFill>
          <a:blip r:embed="rId3">
            <a:alphaModFix/>
          </a:blip>
          <a:stretch>
            <a:fillRect/>
          </a:stretch>
        </p:blipFill>
        <p:spPr>
          <a:xfrm>
            <a:off x="0" y="0"/>
            <a:ext cx="9143999" cy="4696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lvl="0">
              <a:spcBef>
                <a:spcPts val="0"/>
              </a:spcBef>
              <a:buNone/>
            </a:pPr>
            <a:r>
              <a:rPr lang="en"/>
              <a:t>							Block Diagram of Full Adder circuit</a:t>
            </a:r>
          </a:p>
        </p:txBody>
      </p:sp>
      <p:pic>
        <p:nvPicPr>
          <p:cNvPr id="165" name="Shape 165"/>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2743200">
              <a:spcBef>
                <a:spcPts val="0"/>
              </a:spcBef>
              <a:buNone/>
            </a:pPr>
            <a:r>
              <a:rPr lang="en"/>
              <a:t>Layout of Half Adder circuit</a:t>
            </a:r>
          </a:p>
        </p:txBody>
      </p:sp>
      <p:pic>
        <p:nvPicPr>
          <p:cNvPr id="171" name="Shape 171"/>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lvl="0">
              <a:spcBef>
                <a:spcPts val="0"/>
              </a:spcBef>
              <a:buNone/>
            </a:pPr>
            <a:r>
              <a:rPr lang="en"/>
              <a:t>							Schematic of Full Adder Circuit</a:t>
            </a:r>
          </a:p>
        </p:txBody>
      </p:sp>
      <p:pic>
        <p:nvPicPr>
          <p:cNvPr id="177" name="Shape 177"/>
          <p:cNvPicPr preferRelativeResize="0"/>
          <p:nvPr/>
        </p:nvPicPr>
        <p:blipFill>
          <a:blip r:embed="rId3">
            <a:alphaModFix/>
          </a:blip>
          <a:stretch>
            <a:fillRect/>
          </a:stretch>
        </p:blipFill>
        <p:spPr>
          <a:xfrm>
            <a:off x="0" y="-168900"/>
            <a:ext cx="9144000" cy="4865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2743200">
              <a:spcBef>
                <a:spcPts val="0"/>
              </a:spcBef>
              <a:buNone/>
            </a:pPr>
            <a:r>
              <a:rPr lang="en"/>
              <a:t>Layout of Full Adder Circuit</a:t>
            </a:r>
          </a:p>
        </p:txBody>
      </p:sp>
      <p:pic>
        <p:nvPicPr>
          <p:cNvPr id="183" name="Shape 183"/>
          <p:cNvPicPr preferRelativeResize="0"/>
          <p:nvPr/>
        </p:nvPicPr>
        <p:blipFill>
          <a:blip r:embed="rId3">
            <a:alphaModFix/>
          </a:blip>
          <a:stretch>
            <a:fillRect/>
          </a:stretch>
        </p:blipFill>
        <p:spPr>
          <a:xfrm>
            <a:off x="0" y="0"/>
            <a:ext cx="9144001" cy="4696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title"/>
          </p:nvPr>
        </p:nvSpPr>
        <p:spPr>
          <a:xfrm>
            <a:off x="460950" y="2065350"/>
            <a:ext cx="8222100" cy="1012800"/>
          </a:xfrm>
          <a:prstGeom prst="rect">
            <a:avLst/>
          </a:prstGeom>
        </p:spPr>
        <p:txBody>
          <a:bodyPr anchorCtr="0" anchor="ctr" bIns="91425" lIns="91425" rIns="91425" wrap="square" tIns="91425">
            <a:noAutofit/>
          </a:bodyPr>
          <a:lstStyle/>
          <a:p>
            <a:pPr indent="0" lvl="0" marL="2286000">
              <a:spcBef>
                <a:spcPts val="0"/>
              </a:spcBef>
              <a:buNone/>
            </a:pPr>
            <a:r>
              <a:rPr lang="en"/>
              <a:t>  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a:spcBef>
                <a:spcPts val="0"/>
              </a:spcBef>
              <a:buNone/>
            </a:pPr>
            <a:r>
              <a:rPr lang="en"/>
              <a:t>SIPO(Serial In-Parallel Out)</a:t>
            </a:r>
          </a:p>
        </p:txBody>
      </p:sp>
      <p:sp>
        <p:nvSpPr>
          <p:cNvPr id="189" name="Shape 189"/>
          <p:cNvSpPr txBox="1"/>
          <p:nvPr>
            <p:ph idx="1" type="body"/>
          </p:nvPr>
        </p:nvSpPr>
        <p:spPr>
          <a:xfrm>
            <a:off x="471900" y="1814100"/>
            <a:ext cx="8222100" cy="1311600"/>
          </a:xfrm>
          <a:prstGeom prst="rect">
            <a:avLst/>
          </a:prstGeom>
        </p:spPr>
        <p:txBody>
          <a:bodyPr anchorCtr="0" anchor="t" bIns="91425" lIns="91425" rIns="91425" wrap="square" tIns="91425">
            <a:noAutofit/>
          </a:bodyPr>
          <a:lstStyle/>
          <a:p>
            <a:pPr lvl="0">
              <a:spcBef>
                <a:spcPts val="0"/>
              </a:spcBef>
              <a:buNone/>
            </a:pPr>
            <a:r>
              <a:rPr lang="en"/>
              <a:t>Serial In-Parallel Out circuit is a shift register which converts the serial inputs into parallel format.The register stores the input data of each stage and shifts the data at each clock cycle. Hence all the data are still available after a certain number of clock cycles.These data can be obtained in parallel form.</a:t>
            </a:r>
          </a:p>
        </p:txBody>
      </p:sp>
      <p:pic>
        <p:nvPicPr>
          <p:cNvPr descr="sipo.jpg" id="190" name="Shape 190"/>
          <p:cNvPicPr preferRelativeResize="0"/>
          <p:nvPr/>
        </p:nvPicPr>
        <p:blipFill>
          <a:blip r:embed="rId3">
            <a:alphaModFix/>
          </a:blip>
          <a:stretch>
            <a:fillRect/>
          </a:stretch>
        </p:blipFill>
        <p:spPr>
          <a:xfrm>
            <a:off x="1854450" y="3125700"/>
            <a:ext cx="5236825" cy="1865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2743200">
              <a:spcBef>
                <a:spcPts val="0"/>
              </a:spcBef>
              <a:buNone/>
            </a:pPr>
            <a:r>
              <a:rPr lang="en"/>
              <a:t>Block Diagram of SIPO</a:t>
            </a:r>
          </a:p>
        </p:txBody>
      </p:sp>
      <p:pic>
        <p:nvPicPr>
          <p:cNvPr id="196" name="Shape 196"/>
          <p:cNvPicPr preferRelativeResize="0"/>
          <p:nvPr/>
        </p:nvPicPr>
        <p:blipFill>
          <a:blip r:embed="rId3">
            <a:alphaModFix/>
          </a:blip>
          <a:stretch>
            <a:fillRect/>
          </a:stretch>
        </p:blipFill>
        <p:spPr>
          <a:xfrm>
            <a:off x="0" y="0"/>
            <a:ext cx="9143999" cy="4696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98250" y="16350"/>
            <a:ext cx="8826600" cy="602700"/>
          </a:xfrm>
          <a:prstGeom prst="rect">
            <a:avLst/>
          </a:prstGeom>
        </p:spPr>
        <p:txBody>
          <a:bodyPr anchorCtr="0" anchor="ctr" bIns="91425" lIns="91425" rIns="91425" wrap="square" tIns="91425">
            <a:noAutofit/>
          </a:bodyPr>
          <a:lstStyle/>
          <a:p>
            <a:pPr lvl="0">
              <a:spcBef>
                <a:spcPts val="0"/>
              </a:spcBef>
              <a:buNone/>
            </a:pPr>
            <a:r>
              <a:rPr lang="en"/>
              <a:t>D-Flip Flop</a:t>
            </a:r>
          </a:p>
        </p:txBody>
      </p:sp>
      <p:sp>
        <p:nvSpPr>
          <p:cNvPr id="202" name="Shape 202"/>
          <p:cNvSpPr txBox="1"/>
          <p:nvPr/>
        </p:nvSpPr>
        <p:spPr>
          <a:xfrm>
            <a:off x="221600" y="863075"/>
            <a:ext cx="8770800" cy="783900"/>
          </a:xfrm>
          <a:prstGeom prst="rect">
            <a:avLst/>
          </a:prstGeom>
          <a:noFill/>
          <a:ln>
            <a:noFill/>
          </a:ln>
        </p:spPr>
        <p:txBody>
          <a:bodyPr anchorCtr="0" anchor="t" bIns="91425" lIns="91425" rIns="91425" wrap="square" tIns="91425">
            <a:noAutofit/>
          </a:bodyPr>
          <a:lstStyle/>
          <a:p>
            <a:pPr lvl="0">
              <a:spcBef>
                <a:spcPts val="0"/>
              </a:spcBef>
              <a:buNone/>
            </a:pPr>
            <a:r>
              <a:rPr lang="en" sz="1800">
                <a:solidFill>
                  <a:schemeClr val="lt2"/>
                </a:solidFill>
                <a:latin typeface="Roboto"/>
                <a:ea typeface="Roboto"/>
                <a:cs typeface="Roboto"/>
                <a:sym typeface="Roboto"/>
              </a:rPr>
              <a:t>The SIPO module consists of 3 D-Flip Flops(for 3 bits).A multiplexer based D Flip Flop is implemented in this circuit.</a:t>
            </a:r>
          </a:p>
        </p:txBody>
      </p:sp>
      <p:pic>
        <p:nvPicPr>
          <p:cNvPr id="203" name="Shape 203"/>
          <p:cNvPicPr preferRelativeResize="0"/>
          <p:nvPr/>
        </p:nvPicPr>
        <p:blipFill>
          <a:blip r:embed="rId3">
            <a:alphaModFix/>
          </a:blip>
          <a:stretch>
            <a:fillRect/>
          </a:stretch>
        </p:blipFill>
        <p:spPr>
          <a:xfrm>
            <a:off x="3910100" y="1745125"/>
            <a:ext cx="5156651" cy="2952250"/>
          </a:xfrm>
          <a:prstGeom prst="rect">
            <a:avLst/>
          </a:prstGeom>
          <a:noFill/>
          <a:ln>
            <a:noFill/>
          </a:ln>
        </p:spPr>
      </p:pic>
      <p:pic>
        <p:nvPicPr>
          <p:cNvPr id="204" name="Shape 204"/>
          <p:cNvPicPr preferRelativeResize="0"/>
          <p:nvPr/>
        </p:nvPicPr>
        <p:blipFill>
          <a:blip r:embed="rId4">
            <a:alphaModFix/>
          </a:blip>
          <a:stretch>
            <a:fillRect/>
          </a:stretch>
        </p:blipFill>
        <p:spPr>
          <a:xfrm>
            <a:off x="152400" y="1891000"/>
            <a:ext cx="3560901" cy="2701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3200400">
              <a:spcBef>
                <a:spcPts val="0"/>
              </a:spcBef>
              <a:buNone/>
            </a:pPr>
            <a:r>
              <a:rPr lang="en"/>
              <a:t>Schematic of D Flip Flop</a:t>
            </a:r>
          </a:p>
        </p:txBody>
      </p:sp>
      <p:pic>
        <p:nvPicPr>
          <p:cNvPr id="210" name="Shape 210"/>
          <p:cNvPicPr preferRelativeResize="0"/>
          <p:nvPr/>
        </p:nvPicPr>
        <p:blipFill>
          <a:blip r:embed="rId3">
            <a:alphaModFix/>
          </a:blip>
          <a:stretch>
            <a:fillRect/>
          </a:stretch>
        </p:blipFill>
        <p:spPr>
          <a:xfrm>
            <a:off x="0" y="0"/>
            <a:ext cx="9144000" cy="46968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lvl="0">
              <a:spcBef>
                <a:spcPts val="0"/>
              </a:spcBef>
              <a:buNone/>
            </a:pPr>
            <a:r>
              <a:rPr lang="en"/>
              <a:t>								D FLIP-FLOP LAYOUT</a:t>
            </a:r>
          </a:p>
        </p:txBody>
      </p:sp>
      <p:pic>
        <p:nvPicPr>
          <p:cNvPr id="216" name="Shape 216"/>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3200400">
              <a:spcBef>
                <a:spcPts val="0"/>
              </a:spcBef>
              <a:buNone/>
            </a:pPr>
            <a:r>
              <a:rPr lang="en"/>
              <a:t>Schematic of SIPO circuit</a:t>
            </a:r>
          </a:p>
        </p:txBody>
      </p:sp>
      <p:pic>
        <p:nvPicPr>
          <p:cNvPr id="222" name="Shape 222"/>
          <p:cNvPicPr preferRelativeResize="0"/>
          <p:nvPr/>
        </p:nvPicPr>
        <p:blipFill>
          <a:blip r:embed="rId3">
            <a:alphaModFix/>
          </a:blip>
          <a:stretch>
            <a:fillRect/>
          </a:stretch>
        </p:blipFill>
        <p:spPr>
          <a:xfrm>
            <a:off x="0" y="0"/>
            <a:ext cx="9144000" cy="46968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3657600">
              <a:spcBef>
                <a:spcPts val="0"/>
              </a:spcBef>
              <a:buNone/>
            </a:pPr>
            <a:r>
              <a:rPr lang="en"/>
              <a:t>Layout of SIPO</a:t>
            </a:r>
          </a:p>
        </p:txBody>
      </p:sp>
      <p:pic>
        <p:nvPicPr>
          <p:cNvPr id="228" name="Shape 228"/>
          <p:cNvPicPr preferRelativeResize="0"/>
          <p:nvPr/>
        </p:nvPicPr>
        <p:blipFill>
          <a:blip r:embed="rId3">
            <a:alphaModFix/>
          </a:blip>
          <a:stretch>
            <a:fillRect/>
          </a:stretch>
        </p:blipFill>
        <p:spPr>
          <a:xfrm>
            <a:off x="0" y="-78725"/>
            <a:ext cx="9144000" cy="4775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a:spcBef>
                <a:spcPts val="0"/>
              </a:spcBef>
              <a:buNone/>
            </a:pPr>
            <a:r>
              <a:rPr lang="en"/>
              <a:t>Inverter</a:t>
            </a:r>
          </a:p>
        </p:txBody>
      </p:sp>
      <p:sp>
        <p:nvSpPr>
          <p:cNvPr id="234" name="Shape 234"/>
          <p:cNvSpPr txBox="1"/>
          <p:nvPr>
            <p:ph idx="1" type="body"/>
          </p:nvPr>
        </p:nvSpPr>
        <p:spPr>
          <a:xfrm>
            <a:off x="471900" y="1919075"/>
            <a:ext cx="8222100" cy="996900"/>
          </a:xfrm>
          <a:prstGeom prst="rect">
            <a:avLst/>
          </a:prstGeom>
        </p:spPr>
        <p:txBody>
          <a:bodyPr anchorCtr="0" anchor="t" bIns="91425" lIns="91425" rIns="91425" wrap="square" tIns="91425">
            <a:noAutofit/>
          </a:bodyPr>
          <a:lstStyle/>
          <a:p>
            <a:pPr lvl="0">
              <a:spcBef>
                <a:spcPts val="0"/>
              </a:spcBef>
              <a:buNone/>
            </a:pPr>
            <a:r>
              <a:rPr lang="en"/>
              <a:t>The inverter circuit implements the NOT boolean logic.Here,an inverter circuit is required to invert the clock signal.</a:t>
            </a:r>
          </a:p>
        </p:txBody>
      </p:sp>
      <p:pic>
        <p:nvPicPr>
          <p:cNvPr id="235" name="Shape 235"/>
          <p:cNvPicPr preferRelativeResize="0"/>
          <p:nvPr/>
        </p:nvPicPr>
        <p:blipFill>
          <a:blip r:embed="rId3">
            <a:alphaModFix/>
          </a:blip>
          <a:stretch>
            <a:fillRect/>
          </a:stretch>
        </p:blipFill>
        <p:spPr>
          <a:xfrm>
            <a:off x="152400" y="2659225"/>
            <a:ext cx="4699525" cy="2331875"/>
          </a:xfrm>
          <a:prstGeom prst="rect">
            <a:avLst/>
          </a:prstGeom>
          <a:noFill/>
          <a:ln>
            <a:noFill/>
          </a:ln>
        </p:spPr>
      </p:pic>
      <p:pic>
        <p:nvPicPr>
          <p:cNvPr id="236" name="Shape 236"/>
          <p:cNvPicPr preferRelativeResize="0"/>
          <p:nvPr/>
        </p:nvPicPr>
        <p:blipFill>
          <a:blip r:embed="rId4">
            <a:alphaModFix/>
          </a:blip>
          <a:stretch>
            <a:fillRect/>
          </a:stretch>
        </p:blipFill>
        <p:spPr>
          <a:xfrm>
            <a:off x="6713000" y="2466600"/>
            <a:ext cx="1714500" cy="2381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2743200">
              <a:spcBef>
                <a:spcPts val="0"/>
              </a:spcBef>
              <a:buNone/>
            </a:pPr>
            <a:r>
              <a:rPr lang="en"/>
              <a:t>Schematic of Inverter circuit</a:t>
            </a:r>
          </a:p>
        </p:txBody>
      </p:sp>
      <p:pic>
        <p:nvPicPr>
          <p:cNvPr id="242" name="Shape 242"/>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2743200">
              <a:spcBef>
                <a:spcPts val="0"/>
              </a:spcBef>
              <a:buNone/>
            </a:pPr>
            <a:r>
              <a:rPr lang="en"/>
              <a:t>Layout of Inverter circuit</a:t>
            </a:r>
          </a:p>
        </p:txBody>
      </p:sp>
      <p:pic>
        <p:nvPicPr>
          <p:cNvPr id="248" name="Shape 248"/>
          <p:cNvPicPr preferRelativeResize="0"/>
          <p:nvPr/>
        </p:nvPicPr>
        <p:blipFill>
          <a:blip r:embed="rId3">
            <a:alphaModFix/>
          </a:blip>
          <a:stretch>
            <a:fillRect/>
          </a:stretch>
        </p:blipFill>
        <p:spPr>
          <a:xfrm>
            <a:off x="0" y="0"/>
            <a:ext cx="9143999" cy="4696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a:spcBef>
                <a:spcPts val="0"/>
              </a:spcBef>
              <a:buNone/>
            </a:pPr>
            <a:r>
              <a:rPr lang="en"/>
              <a:t>Idea</a:t>
            </a:r>
          </a:p>
        </p:txBody>
      </p:sp>
      <p:sp>
        <p:nvSpPr>
          <p:cNvPr id="81" name="Shape 81"/>
          <p:cNvSpPr txBox="1"/>
          <p:nvPr>
            <p:ph idx="1" type="body"/>
          </p:nvPr>
        </p:nvSpPr>
        <p:spPr>
          <a:xfrm>
            <a:off x="471900" y="1919075"/>
            <a:ext cx="8222100" cy="2710200"/>
          </a:xfrm>
          <a:prstGeom prst="rect">
            <a:avLst/>
          </a:prstGeom>
        </p:spPr>
        <p:txBody>
          <a:bodyPr anchorCtr="0" anchor="t" bIns="91425" lIns="91425" rIns="91425" wrap="square" tIns="91425">
            <a:noAutofit/>
          </a:bodyPr>
          <a:lstStyle/>
          <a:p>
            <a:pPr lvl="0">
              <a:spcBef>
                <a:spcPts val="0"/>
              </a:spcBef>
              <a:buNone/>
            </a:pPr>
            <a:r>
              <a:rPr lang="en"/>
              <a:t>The idea of the project is to simulate a circuit that takes 3-bit sequences as input in a serial fashion and calculates the Hamming distance between them giving the output in binary. </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1828800">
              <a:spcBef>
                <a:spcPts val="0"/>
              </a:spcBef>
              <a:buNone/>
            </a:pPr>
            <a:r>
              <a:rPr lang="en"/>
              <a:t>Entire schematic of hamming distance calculator circuit</a:t>
            </a:r>
          </a:p>
        </p:txBody>
      </p:sp>
      <p:pic>
        <p:nvPicPr>
          <p:cNvPr id="254" name="Shape 254"/>
          <p:cNvPicPr preferRelativeResize="0"/>
          <p:nvPr/>
        </p:nvPicPr>
        <p:blipFill>
          <a:blip r:embed="rId3">
            <a:alphaModFix/>
          </a:blip>
          <a:stretch>
            <a:fillRect/>
          </a:stretch>
        </p:blipFill>
        <p:spPr>
          <a:xfrm>
            <a:off x="0" y="0"/>
            <a:ext cx="9144000" cy="46968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2286000">
              <a:spcBef>
                <a:spcPts val="0"/>
              </a:spcBef>
              <a:buNone/>
            </a:pPr>
            <a:r>
              <a:rPr lang="en"/>
              <a:t>Entire Layout of hamming distance calculator circuit</a:t>
            </a:r>
          </a:p>
        </p:txBody>
      </p:sp>
      <p:pic>
        <p:nvPicPr>
          <p:cNvPr id="260" name="Shape 260"/>
          <p:cNvPicPr preferRelativeResize="0"/>
          <p:nvPr/>
        </p:nvPicPr>
        <p:blipFill>
          <a:blip r:embed="rId3">
            <a:alphaModFix/>
          </a:blip>
          <a:stretch>
            <a:fillRect/>
          </a:stretch>
        </p:blipFill>
        <p:spPr>
          <a:xfrm>
            <a:off x="0" y="0"/>
            <a:ext cx="9143999" cy="4696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2286000">
              <a:spcBef>
                <a:spcPts val="0"/>
              </a:spcBef>
              <a:buNone/>
            </a:pPr>
            <a:r>
              <a:rPr lang="en"/>
              <a:t>INDIVIDUAL BLOCKS IN FINAL LAYOUT</a:t>
            </a:r>
          </a:p>
        </p:txBody>
      </p:sp>
      <p:pic>
        <p:nvPicPr>
          <p:cNvPr id="266" name="Shape 266"/>
          <p:cNvPicPr preferRelativeResize="0"/>
          <p:nvPr/>
        </p:nvPicPr>
        <p:blipFill>
          <a:blip r:embed="rId3">
            <a:alphaModFix/>
          </a:blip>
          <a:stretch>
            <a:fillRect/>
          </a:stretch>
        </p:blipFill>
        <p:spPr>
          <a:xfrm>
            <a:off x="0" y="0"/>
            <a:ext cx="9143999" cy="4696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type="title"/>
          </p:nvPr>
        </p:nvSpPr>
        <p:spPr>
          <a:xfrm>
            <a:off x="460950" y="2065350"/>
            <a:ext cx="8222100" cy="1012800"/>
          </a:xfrm>
          <a:prstGeom prst="rect">
            <a:avLst/>
          </a:prstGeom>
        </p:spPr>
        <p:txBody>
          <a:bodyPr anchorCtr="0" anchor="ctr" bIns="91425" lIns="91425" rIns="91425" wrap="square" tIns="91425">
            <a:noAutofit/>
          </a:bodyPr>
          <a:lstStyle/>
          <a:p>
            <a:pPr indent="0" lvl="0" marL="2286000">
              <a:spcBef>
                <a:spcPts val="0"/>
              </a:spcBef>
              <a:buNone/>
            </a:pPr>
            <a:r>
              <a:rPr lang="en"/>
              <a:t>Observations</a:t>
            </a:r>
          </a:p>
          <a:p>
            <a:pPr lvl="0">
              <a:spcBef>
                <a:spcPts val="0"/>
              </a:spcBef>
              <a:buNone/>
            </a:pPr>
            <a:r>
              <a:t/>
            </a:r>
            <a:endParaRPr/>
          </a:p>
          <a:p>
            <a:pPr indent="0" lvl="0" marL="457200">
              <a:spcBef>
                <a:spcPts val="0"/>
              </a:spcBef>
              <a:buNone/>
            </a:pPr>
            <a:r>
              <a:rPr lang="en"/>
              <a:t>Schematic and Layout Outputs</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0" lvl="0" marL="2286000">
              <a:spcBef>
                <a:spcPts val="0"/>
              </a:spcBef>
              <a:buNone/>
            </a:pPr>
            <a:r>
              <a:rPr lang="en"/>
              <a:t>Simulation of the circuit schematic(input1=101,input2=101; output 00)</a:t>
            </a:r>
          </a:p>
        </p:txBody>
      </p:sp>
      <p:pic>
        <p:nvPicPr>
          <p:cNvPr id="277" name="Shape 277"/>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1828800">
              <a:spcBef>
                <a:spcPts val="0"/>
              </a:spcBef>
              <a:buNone/>
            </a:pPr>
            <a:r>
              <a:rPr lang="en"/>
              <a:t>Simulation of circuit schematic(input1=100,input 2=101; output 01)</a:t>
            </a:r>
          </a:p>
        </p:txBody>
      </p:sp>
      <p:pic>
        <p:nvPicPr>
          <p:cNvPr id="283" name="Shape 283"/>
          <p:cNvPicPr preferRelativeResize="0"/>
          <p:nvPr/>
        </p:nvPicPr>
        <p:blipFill>
          <a:blip r:embed="rId3">
            <a:alphaModFix/>
          </a:blip>
          <a:stretch>
            <a:fillRect/>
          </a:stretch>
        </p:blipFill>
        <p:spPr>
          <a:xfrm>
            <a:off x="0" y="0"/>
            <a:ext cx="9144000" cy="46968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1828800">
              <a:spcBef>
                <a:spcPts val="0"/>
              </a:spcBef>
              <a:buNone/>
            </a:pPr>
            <a:r>
              <a:rPr lang="en"/>
              <a:t>Simulation of circuit schematic(input1=101,input2=110; output 10)</a:t>
            </a:r>
          </a:p>
        </p:txBody>
      </p:sp>
      <p:pic>
        <p:nvPicPr>
          <p:cNvPr id="289" name="Shape 289"/>
          <p:cNvPicPr preferRelativeResize="0"/>
          <p:nvPr/>
        </p:nvPicPr>
        <p:blipFill>
          <a:blip r:embed="rId3">
            <a:alphaModFix/>
          </a:blip>
          <a:stretch>
            <a:fillRect/>
          </a:stretch>
        </p:blipFill>
        <p:spPr>
          <a:xfrm>
            <a:off x="0" y="0"/>
            <a:ext cx="9143999" cy="4696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1828800" rtl="0">
              <a:spcBef>
                <a:spcPts val="0"/>
              </a:spcBef>
              <a:buNone/>
            </a:pPr>
            <a:r>
              <a:rPr lang="en"/>
              <a:t>Simulation of circuit schematic(input1=101,input2=010; output 11)</a:t>
            </a:r>
          </a:p>
        </p:txBody>
      </p:sp>
      <p:pic>
        <p:nvPicPr>
          <p:cNvPr id="295" name="Shape 295"/>
          <p:cNvPicPr preferRelativeResize="0"/>
          <p:nvPr/>
        </p:nvPicPr>
        <p:blipFill>
          <a:blip r:embed="rId3">
            <a:alphaModFix/>
          </a:blip>
          <a:stretch>
            <a:fillRect/>
          </a:stretch>
        </p:blipFill>
        <p:spPr>
          <a:xfrm>
            <a:off x="-7525" y="0"/>
            <a:ext cx="9144001" cy="46968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1828800">
              <a:spcBef>
                <a:spcPts val="0"/>
              </a:spcBef>
              <a:buNone/>
            </a:pPr>
            <a:r>
              <a:rPr lang="en"/>
              <a:t>DRC Check for the hamming distance calculator circuit</a:t>
            </a:r>
          </a:p>
        </p:txBody>
      </p:sp>
      <p:pic>
        <p:nvPicPr>
          <p:cNvPr id="301" name="Shape 301"/>
          <p:cNvPicPr preferRelativeResize="0"/>
          <p:nvPr/>
        </p:nvPicPr>
        <p:blipFill>
          <a:blip r:embed="rId3">
            <a:alphaModFix/>
          </a:blip>
          <a:stretch>
            <a:fillRect/>
          </a:stretch>
        </p:blipFill>
        <p:spPr>
          <a:xfrm>
            <a:off x="0" y="0"/>
            <a:ext cx="9143999" cy="1419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1828800">
              <a:spcBef>
                <a:spcPts val="0"/>
              </a:spcBef>
              <a:buNone/>
            </a:pPr>
            <a:r>
              <a:rPr lang="en"/>
              <a:t>LVS Check of the hamming distance calculator circuit</a:t>
            </a:r>
          </a:p>
        </p:txBody>
      </p:sp>
      <p:pic>
        <p:nvPicPr>
          <p:cNvPr id="307" name="Shape 307"/>
          <p:cNvPicPr preferRelativeResize="0"/>
          <p:nvPr/>
        </p:nvPicPr>
        <p:blipFill>
          <a:blip r:embed="rId3">
            <a:alphaModFix/>
          </a:blip>
          <a:stretch>
            <a:fillRect/>
          </a:stretch>
        </p:blipFill>
        <p:spPr>
          <a:xfrm>
            <a:off x="0" y="0"/>
            <a:ext cx="9144000" cy="46968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title"/>
          </p:nvPr>
        </p:nvSpPr>
        <p:spPr>
          <a:xfrm>
            <a:off x="209925" y="610425"/>
            <a:ext cx="8222100" cy="767700"/>
          </a:xfrm>
          <a:prstGeom prst="rect">
            <a:avLst/>
          </a:prstGeom>
        </p:spPr>
        <p:txBody>
          <a:bodyPr anchorCtr="0" anchor="b" bIns="91425" lIns="91425" rIns="91425" wrap="square" tIns="91425">
            <a:noAutofit/>
          </a:bodyPr>
          <a:lstStyle/>
          <a:p>
            <a:pPr lvl="0">
              <a:spcBef>
                <a:spcPts val="0"/>
              </a:spcBef>
              <a:buNone/>
            </a:pPr>
            <a:r>
              <a:rPr lang="en"/>
              <a:t>About Hamming Distance</a:t>
            </a:r>
          </a:p>
        </p:txBody>
      </p:sp>
      <p:sp>
        <p:nvSpPr>
          <p:cNvPr id="87" name="Shape 87"/>
          <p:cNvSpPr txBox="1"/>
          <p:nvPr>
            <p:ph idx="1" type="body"/>
          </p:nvPr>
        </p:nvSpPr>
        <p:spPr>
          <a:xfrm>
            <a:off x="471900" y="1919075"/>
            <a:ext cx="3999900" cy="2710200"/>
          </a:xfrm>
          <a:prstGeom prst="rect">
            <a:avLst/>
          </a:prstGeom>
        </p:spPr>
        <p:txBody>
          <a:bodyPr anchorCtr="0" anchor="t" bIns="91425" lIns="91425" rIns="91425" wrap="square" tIns="91425">
            <a:noAutofit/>
          </a:bodyPr>
          <a:lstStyle/>
          <a:p>
            <a:pPr lvl="0">
              <a:spcBef>
                <a:spcPts val="0"/>
              </a:spcBef>
              <a:buNone/>
            </a:pPr>
            <a:r>
              <a:rPr lang="en"/>
              <a:t>The Hamming distance between two strings of equal length is the number of positions at which the corresponding symbols are different. In other words, it measures the minimum number of substitutions required to change one string into the other, or the minimum number of errors that could have transformed one string into the other. </a:t>
            </a:r>
          </a:p>
        </p:txBody>
      </p:sp>
      <p:sp>
        <p:nvSpPr>
          <p:cNvPr id="88" name="Shape 88"/>
          <p:cNvSpPr txBox="1"/>
          <p:nvPr>
            <p:ph idx="2" type="body"/>
          </p:nvPr>
        </p:nvSpPr>
        <p:spPr>
          <a:xfrm>
            <a:off x="4612575" y="1919075"/>
            <a:ext cx="3999900" cy="2710200"/>
          </a:xfrm>
          <a:prstGeom prst="rect">
            <a:avLst/>
          </a:prstGeom>
        </p:spPr>
        <p:txBody>
          <a:bodyPr anchorCtr="0" anchor="t" bIns="91425" lIns="91425" rIns="91425" wrap="square" tIns="91425">
            <a:noAutofit/>
          </a:bodyPr>
          <a:lstStyle/>
          <a:p>
            <a:pPr lvl="0">
              <a:spcBef>
                <a:spcPts val="0"/>
              </a:spcBef>
              <a:buNone/>
            </a:pPr>
            <a:r>
              <a:rPr lang="en"/>
              <a:t>The Hamming distance for 2 binary sequences (S</a:t>
            </a:r>
            <a:r>
              <a:rPr baseline="-25000" lang="en"/>
              <a:t>1</a:t>
            </a:r>
            <a:r>
              <a:rPr lang="en"/>
              <a:t> and S</a:t>
            </a:r>
            <a:r>
              <a:rPr baseline="-25000" lang="en"/>
              <a:t>2</a:t>
            </a:r>
            <a:r>
              <a:rPr lang="en"/>
              <a:t>), each of length of N, can be calculated as follows: </a:t>
            </a:r>
          </a:p>
          <a:p>
            <a:pPr lvl="0" rtl="0">
              <a:lnSpc>
                <a:spcPct val="100000"/>
              </a:lnSpc>
              <a:spcBef>
                <a:spcPts val="0"/>
              </a:spcBef>
              <a:buNone/>
            </a:pPr>
            <a:r>
              <a:rPr b="1" lang="en" sz="1800"/>
              <a:t>H(S</a:t>
            </a:r>
            <a:r>
              <a:rPr b="1" baseline="-25000" lang="en" sz="1800"/>
              <a:t>1 </a:t>
            </a:r>
            <a:r>
              <a:rPr b="1" lang="en" sz="1800"/>
              <a:t>, S</a:t>
            </a:r>
            <a:r>
              <a:rPr b="1" baseline="-25000" lang="en" sz="1800"/>
              <a:t>2 </a:t>
            </a:r>
            <a:r>
              <a:rPr b="1" lang="en" sz="1800"/>
              <a:t>)= ∑ [ S</a:t>
            </a:r>
            <a:r>
              <a:rPr b="1" baseline="-25000" lang="en" sz="1800"/>
              <a:t>i1</a:t>
            </a:r>
            <a:r>
              <a:rPr b="1" lang="en" sz="1800"/>
              <a:t>(1-S</a:t>
            </a:r>
            <a:r>
              <a:rPr b="1" baseline="-25000" lang="en" sz="1800"/>
              <a:t>i2</a:t>
            </a:r>
            <a:r>
              <a:rPr b="1" lang="en" sz="1800"/>
              <a:t>) + S</a:t>
            </a:r>
            <a:r>
              <a:rPr b="1" baseline="-25000" lang="en" sz="1800"/>
              <a:t>i2</a:t>
            </a:r>
            <a:r>
              <a:rPr b="1" lang="en" sz="1800"/>
              <a:t>(1-S</a:t>
            </a:r>
            <a:r>
              <a:rPr b="1" baseline="-25000" lang="en" sz="1800"/>
              <a:t>i1</a:t>
            </a:r>
            <a:r>
              <a:rPr b="1" lang="en" sz="1800"/>
              <a:t>) ] ,</a:t>
            </a:r>
          </a:p>
          <a:p>
            <a:pPr indent="457200" lvl="0" marL="914400">
              <a:lnSpc>
                <a:spcPct val="100000"/>
              </a:lnSpc>
              <a:spcBef>
                <a:spcPts val="0"/>
              </a:spcBef>
              <a:buNone/>
            </a:pPr>
            <a:r>
              <a:rPr b="1" lang="en" sz="1800"/>
              <a:t>                     i=1...N</a:t>
            </a:r>
            <a:r>
              <a:rPr b="1" lang="en"/>
              <a:t> </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3200400">
              <a:spcBef>
                <a:spcPts val="0"/>
              </a:spcBef>
              <a:buNone/>
            </a:pPr>
            <a:r>
              <a:rPr lang="en"/>
              <a:t>PEX Analysis of the circuit</a:t>
            </a:r>
          </a:p>
        </p:txBody>
      </p:sp>
      <p:pic>
        <p:nvPicPr>
          <p:cNvPr id="313" name="Shape 313"/>
          <p:cNvPicPr preferRelativeResize="0"/>
          <p:nvPr/>
        </p:nvPicPr>
        <p:blipFill>
          <a:blip r:embed="rId3">
            <a:alphaModFix/>
          </a:blip>
          <a:stretch>
            <a:fillRect/>
          </a:stretch>
        </p:blipFill>
        <p:spPr>
          <a:xfrm>
            <a:off x="0" y="0"/>
            <a:ext cx="9144000" cy="46968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0" lvl="0" marL="3200400">
              <a:spcBef>
                <a:spcPts val="0"/>
              </a:spcBef>
              <a:buNone/>
            </a:pPr>
            <a:r>
              <a:rPr lang="en"/>
              <a:t>NG-Spice file to run layout</a:t>
            </a:r>
          </a:p>
        </p:txBody>
      </p:sp>
      <p:pic>
        <p:nvPicPr>
          <p:cNvPr id="319" name="Shape 319"/>
          <p:cNvPicPr preferRelativeResize="0"/>
          <p:nvPr/>
        </p:nvPicPr>
        <p:blipFill>
          <a:blip r:embed="rId3">
            <a:alphaModFix/>
          </a:blip>
          <a:stretch>
            <a:fillRect/>
          </a:stretch>
        </p:blipFill>
        <p:spPr>
          <a:xfrm>
            <a:off x="0" y="0"/>
            <a:ext cx="9144001" cy="4696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1828800">
              <a:spcBef>
                <a:spcPts val="0"/>
              </a:spcBef>
              <a:buNone/>
            </a:pPr>
            <a:r>
              <a:rPr lang="en"/>
              <a:t>Overlapped simulation output from schematic and layout</a:t>
            </a:r>
          </a:p>
        </p:txBody>
      </p:sp>
      <p:pic>
        <p:nvPicPr>
          <p:cNvPr id="325" name="Shape 325"/>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ph type="title"/>
          </p:nvPr>
        </p:nvSpPr>
        <p:spPr>
          <a:xfrm>
            <a:off x="460950" y="2065350"/>
            <a:ext cx="8222100" cy="1012800"/>
          </a:xfrm>
          <a:prstGeom prst="rect">
            <a:avLst/>
          </a:prstGeom>
        </p:spPr>
        <p:txBody>
          <a:bodyPr anchorCtr="0" anchor="ctr" bIns="91425" lIns="91425" rIns="91425" wrap="square" tIns="91425">
            <a:noAutofit/>
          </a:bodyPr>
          <a:lstStyle/>
          <a:p>
            <a:pPr lvl="0">
              <a:spcBef>
                <a:spcPts val="0"/>
              </a:spcBef>
              <a:buNone/>
            </a:pPr>
            <a:r>
              <a:rPr lang="en"/>
              <a:t>Analysis</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type="title"/>
          </p:nvPr>
        </p:nvSpPr>
        <p:spPr>
          <a:xfrm>
            <a:off x="98250" y="16350"/>
            <a:ext cx="8826600" cy="602700"/>
          </a:xfrm>
          <a:prstGeom prst="rect">
            <a:avLst/>
          </a:prstGeom>
        </p:spPr>
        <p:txBody>
          <a:bodyPr anchorCtr="0" anchor="ctr" bIns="91425" lIns="91425" rIns="91425" wrap="square" tIns="91425">
            <a:noAutofit/>
          </a:bodyPr>
          <a:lstStyle/>
          <a:p>
            <a:pPr lvl="0">
              <a:spcBef>
                <a:spcPts val="0"/>
              </a:spcBef>
              <a:buNone/>
            </a:pPr>
            <a:r>
              <a:rPr lang="en"/>
              <a:t>Area occupied : (42.29 X 66.37) 2807.065 Sq micro metres</a:t>
            </a:r>
          </a:p>
        </p:txBody>
      </p:sp>
      <p:pic>
        <p:nvPicPr>
          <p:cNvPr id="336" name="Shape 336"/>
          <p:cNvPicPr preferRelativeResize="0"/>
          <p:nvPr/>
        </p:nvPicPr>
        <p:blipFill>
          <a:blip r:embed="rId3">
            <a:alphaModFix/>
          </a:blip>
          <a:stretch>
            <a:fillRect/>
          </a:stretch>
        </p:blipFill>
        <p:spPr>
          <a:xfrm>
            <a:off x="0" y="619050"/>
            <a:ext cx="9144000" cy="45244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type="title"/>
          </p:nvPr>
        </p:nvSpPr>
        <p:spPr>
          <a:xfrm>
            <a:off x="226078" y="357800"/>
            <a:ext cx="2808000" cy="953400"/>
          </a:xfrm>
          <a:prstGeom prst="rect">
            <a:avLst/>
          </a:prstGeom>
        </p:spPr>
        <p:txBody>
          <a:bodyPr anchorCtr="0" anchor="b" bIns="91425" lIns="91425" rIns="91425" wrap="square" tIns="91425">
            <a:noAutofit/>
          </a:bodyPr>
          <a:lstStyle/>
          <a:p>
            <a:pPr indent="457200" lvl="0">
              <a:spcBef>
                <a:spcPts val="0"/>
              </a:spcBef>
              <a:buNone/>
            </a:pPr>
            <a:r>
              <a:rPr lang="en"/>
              <a:t>Delay Analysis</a:t>
            </a:r>
          </a:p>
        </p:txBody>
      </p:sp>
      <p:sp>
        <p:nvSpPr>
          <p:cNvPr id="342" name="Shape 342"/>
          <p:cNvSpPr txBox="1"/>
          <p:nvPr>
            <p:ph idx="1" type="body"/>
          </p:nvPr>
        </p:nvSpPr>
        <p:spPr>
          <a:xfrm>
            <a:off x="226075" y="1465800"/>
            <a:ext cx="2808000" cy="3163500"/>
          </a:xfrm>
          <a:prstGeom prst="rect">
            <a:avLst/>
          </a:prstGeom>
        </p:spPr>
        <p:txBody>
          <a:bodyPr anchorCtr="0" anchor="t" bIns="91425" lIns="91425" rIns="91425" wrap="square" tIns="91425">
            <a:noAutofit/>
          </a:bodyPr>
          <a:lstStyle/>
          <a:p>
            <a:pPr lvl="0">
              <a:spcBef>
                <a:spcPts val="0"/>
              </a:spcBef>
              <a:buNone/>
            </a:pPr>
            <a:r>
              <a:rPr lang="en"/>
              <a:t>Delay when output is 01</a:t>
            </a:r>
          </a:p>
          <a:p>
            <a:pPr lvl="0">
              <a:spcBef>
                <a:spcPts val="0"/>
              </a:spcBef>
              <a:buNone/>
            </a:pPr>
            <a:r>
              <a:rPr lang="en"/>
              <a:t>S0:   291 PS         S1:   336 PS</a:t>
            </a:r>
          </a:p>
          <a:p>
            <a:pPr lvl="0">
              <a:spcBef>
                <a:spcPts val="0"/>
              </a:spcBef>
              <a:buNone/>
            </a:pPr>
            <a:r>
              <a:rPr lang="en"/>
              <a:t>Delay when output is 10</a:t>
            </a:r>
          </a:p>
          <a:p>
            <a:pPr lvl="0">
              <a:spcBef>
                <a:spcPts val="0"/>
              </a:spcBef>
              <a:buNone/>
            </a:pPr>
            <a:r>
              <a:rPr lang="en"/>
              <a:t>S0:   307 PS         S1:  NA</a:t>
            </a:r>
          </a:p>
          <a:p>
            <a:pPr lvl="0">
              <a:spcBef>
                <a:spcPts val="0"/>
              </a:spcBef>
              <a:buNone/>
            </a:pPr>
            <a:r>
              <a:rPr lang="en"/>
              <a:t>Delay when output is 11</a:t>
            </a:r>
          </a:p>
          <a:p>
            <a:pPr lvl="0">
              <a:spcBef>
                <a:spcPts val="0"/>
              </a:spcBef>
              <a:buNone/>
            </a:pPr>
            <a:r>
              <a:rPr lang="en"/>
              <a:t>S0:   232 PS         S1:   NA</a:t>
            </a:r>
          </a:p>
          <a:p>
            <a:pPr lvl="0">
              <a:spcBef>
                <a:spcPts val="0"/>
              </a:spcBef>
              <a:buNone/>
            </a:pPr>
            <a:r>
              <a:rPr lang="en"/>
              <a:t>Worst Case Delays :</a:t>
            </a:r>
          </a:p>
          <a:p>
            <a:pPr lvl="0">
              <a:spcBef>
                <a:spcPts val="0"/>
              </a:spcBef>
              <a:buNone/>
            </a:pPr>
            <a:r>
              <a:rPr lang="en"/>
              <a:t>S0: 307 PS           S1: 336 PS</a:t>
            </a:r>
          </a:p>
          <a:p>
            <a:pPr lvl="0">
              <a:spcBef>
                <a:spcPts val="0"/>
              </a:spcBef>
              <a:buNone/>
            </a:pPr>
            <a:r>
              <a:t/>
            </a:r>
            <a:endParaRPr/>
          </a:p>
        </p:txBody>
      </p:sp>
      <p:pic>
        <p:nvPicPr>
          <p:cNvPr id="343" name="Shape 343"/>
          <p:cNvPicPr preferRelativeResize="0"/>
          <p:nvPr/>
        </p:nvPicPr>
        <p:blipFill>
          <a:blip r:embed="rId3">
            <a:alphaModFix/>
          </a:blip>
          <a:stretch>
            <a:fillRect/>
          </a:stretch>
        </p:blipFill>
        <p:spPr>
          <a:xfrm>
            <a:off x="3287300" y="0"/>
            <a:ext cx="5856699" cy="1603825"/>
          </a:xfrm>
          <a:prstGeom prst="rect">
            <a:avLst/>
          </a:prstGeom>
          <a:noFill/>
          <a:ln>
            <a:noFill/>
          </a:ln>
        </p:spPr>
      </p:pic>
      <p:pic>
        <p:nvPicPr>
          <p:cNvPr id="344" name="Shape 344"/>
          <p:cNvPicPr preferRelativeResize="0"/>
          <p:nvPr/>
        </p:nvPicPr>
        <p:blipFill>
          <a:blip r:embed="rId4">
            <a:alphaModFix/>
          </a:blip>
          <a:stretch>
            <a:fillRect/>
          </a:stretch>
        </p:blipFill>
        <p:spPr>
          <a:xfrm>
            <a:off x="3287300" y="1603825"/>
            <a:ext cx="5856700" cy="1709075"/>
          </a:xfrm>
          <a:prstGeom prst="rect">
            <a:avLst/>
          </a:prstGeom>
          <a:noFill/>
          <a:ln>
            <a:noFill/>
          </a:ln>
        </p:spPr>
      </p:pic>
      <p:pic>
        <p:nvPicPr>
          <p:cNvPr id="345" name="Shape 345"/>
          <p:cNvPicPr preferRelativeResize="0"/>
          <p:nvPr/>
        </p:nvPicPr>
        <p:blipFill>
          <a:blip r:embed="rId5">
            <a:alphaModFix/>
          </a:blip>
          <a:stretch>
            <a:fillRect/>
          </a:stretch>
        </p:blipFill>
        <p:spPr>
          <a:xfrm>
            <a:off x="3287300" y="3312900"/>
            <a:ext cx="5856701" cy="1830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2743200">
              <a:spcBef>
                <a:spcPts val="0"/>
              </a:spcBef>
              <a:buNone/>
            </a:pPr>
            <a:r>
              <a:rPr lang="en"/>
              <a:t>Delay observed in SIPO circuit</a:t>
            </a:r>
          </a:p>
        </p:txBody>
      </p:sp>
      <p:pic>
        <p:nvPicPr>
          <p:cNvPr id="351" name="Shape 351"/>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2743200" rtl="0">
              <a:spcBef>
                <a:spcPts val="0"/>
              </a:spcBef>
              <a:buNone/>
            </a:pPr>
            <a:r>
              <a:rPr lang="en"/>
              <a:t>Delay observed in XOR circuit</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2743200" rtl="0">
              <a:spcBef>
                <a:spcPts val="0"/>
              </a:spcBef>
              <a:buNone/>
            </a:pPr>
            <a:r>
              <a:rPr lang="en"/>
              <a:t>Delay observed in FULL ADDER  circuit</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Shape 366"/>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457200" lvl="0" marL="1828800">
              <a:spcBef>
                <a:spcPts val="0"/>
              </a:spcBef>
              <a:buNone/>
            </a:pPr>
            <a:r>
              <a:rPr lang="en"/>
              <a:t>Power Analysis: Power dissipation results from ELDO simulation</a:t>
            </a:r>
          </a:p>
        </p:txBody>
      </p:sp>
      <p:pic>
        <p:nvPicPr>
          <p:cNvPr id="367" name="Shape 367"/>
          <p:cNvPicPr preferRelativeResize="0"/>
          <p:nvPr/>
        </p:nvPicPr>
        <p:blipFill>
          <a:blip r:embed="rId3">
            <a:alphaModFix/>
          </a:blip>
          <a:stretch>
            <a:fillRect/>
          </a:stretch>
        </p:blipFill>
        <p:spPr>
          <a:xfrm>
            <a:off x="0" y="0"/>
            <a:ext cx="9144000" cy="46968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idx="1" type="body"/>
          </p:nvPr>
        </p:nvSpPr>
        <p:spPr>
          <a:xfrm>
            <a:off x="57150" y="4676975"/>
            <a:ext cx="8382000" cy="466500"/>
          </a:xfrm>
          <a:prstGeom prst="rect">
            <a:avLst/>
          </a:prstGeom>
        </p:spPr>
        <p:txBody>
          <a:bodyPr anchorCtr="0" anchor="ctr" bIns="91425" lIns="91425" rIns="91425" wrap="square" tIns="91425">
            <a:noAutofit/>
          </a:bodyPr>
          <a:lstStyle/>
          <a:p>
            <a:pPr lvl="0">
              <a:spcBef>
                <a:spcPts val="0"/>
              </a:spcBef>
              <a:buNone/>
            </a:pPr>
            <a:r>
              <a:rPr lang="en"/>
              <a:t>                                                                       </a:t>
            </a:r>
            <a:r>
              <a:rPr lang="en" sz="1300"/>
              <a:t>Graphical Representation of Hamming Distance</a:t>
            </a:r>
          </a:p>
        </p:txBody>
      </p:sp>
      <p:pic>
        <p:nvPicPr>
          <p:cNvPr id="94" name="Shape 94"/>
          <p:cNvPicPr preferRelativeResize="0"/>
          <p:nvPr/>
        </p:nvPicPr>
        <p:blipFill>
          <a:blip r:embed="rId3">
            <a:alphaModFix/>
          </a:blip>
          <a:stretch>
            <a:fillRect/>
          </a:stretch>
        </p:blipFill>
        <p:spPr>
          <a:xfrm>
            <a:off x="1307075" y="234050"/>
            <a:ext cx="6752250" cy="40995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type="title"/>
          </p:nvPr>
        </p:nvSpPr>
        <p:spPr>
          <a:xfrm>
            <a:off x="460950" y="2065350"/>
            <a:ext cx="8222100" cy="1012800"/>
          </a:xfrm>
          <a:prstGeom prst="rect">
            <a:avLst/>
          </a:prstGeom>
        </p:spPr>
        <p:txBody>
          <a:bodyPr anchorCtr="0" anchor="ctr" bIns="91425" lIns="91425" rIns="91425" wrap="square" tIns="91425">
            <a:noAutofit/>
          </a:bodyPr>
          <a:lstStyle/>
          <a:p>
            <a:pPr lvl="0">
              <a:spcBef>
                <a:spcPts val="0"/>
              </a:spcBef>
              <a:buNone/>
            </a:pPr>
            <a:r>
              <a:rPr lang="en"/>
              <a:t>Conclusions</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rtl="0">
              <a:spcBef>
                <a:spcPts val="0"/>
              </a:spcBef>
              <a:buNone/>
            </a:pPr>
            <a:r>
              <a:rPr lang="en"/>
              <a:t>Important Points</a:t>
            </a:r>
          </a:p>
        </p:txBody>
      </p:sp>
      <p:sp>
        <p:nvSpPr>
          <p:cNvPr id="378" name="Shape 378"/>
          <p:cNvSpPr txBox="1"/>
          <p:nvPr>
            <p:ph idx="1" type="body"/>
          </p:nvPr>
        </p:nvSpPr>
        <p:spPr>
          <a:xfrm>
            <a:off x="471825" y="1995375"/>
            <a:ext cx="3999900" cy="2710200"/>
          </a:xfrm>
          <a:prstGeom prst="rect">
            <a:avLst/>
          </a:prstGeom>
        </p:spPr>
        <p:txBody>
          <a:bodyPr anchorCtr="0" anchor="t" bIns="91425" lIns="91425" rIns="91425" wrap="square" tIns="91425">
            <a:noAutofit/>
          </a:bodyPr>
          <a:lstStyle/>
          <a:p>
            <a:pPr indent="-317500" lvl="0" marL="457200" rtl="0">
              <a:spcBef>
                <a:spcPts val="0"/>
              </a:spcBef>
              <a:spcAft>
                <a:spcPts val="0"/>
              </a:spcAft>
            </a:pPr>
            <a:r>
              <a:rPr lang="en"/>
              <a:t>There is no poly metal overlap thereby decreasing the effective parasitic capacitance.</a:t>
            </a:r>
          </a:p>
          <a:p>
            <a:pPr indent="-317500" lvl="0" marL="457200" rtl="0">
              <a:spcBef>
                <a:spcPts val="0"/>
              </a:spcBef>
              <a:spcAft>
                <a:spcPts val="0"/>
              </a:spcAft>
            </a:pPr>
            <a:r>
              <a:rPr lang="en"/>
              <a:t>Area Optimisation by effective placements of power rails.</a:t>
            </a:r>
          </a:p>
          <a:p>
            <a:pPr indent="-317500" lvl="0" marL="457200" rtl="0">
              <a:spcBef>
                <a:spcPts val="0"/>
              </a:spcBef>
            </a:pPr>
            <a:r>
              <a:rPr b="1" lang="en"/>
              <a:t>Transmission Gate logic</a:t>
            </a:r>
            <a:r>
              <a:rPr lang="en"/>
              <a:t> is used  to implement xor to minimise number of transistors.</a:t>
            </a:r>
          </a:p>
          <a:p>
            <a:pPr lvl="0" rtl="0">
              <a:spcBef>
                <a:spcPts val="0"/>
              </a:spcBef>
              <a:buNone/>
            </a:pPr>
            <a:r>
              <a:t/>
            </a:r>
            <a:endParaRPr/>
          </a:p>
        </p:txBody>
      </p:sp>
      <p:sp>
        <p:nvSpPr>
          <p:cNvPr id="379" name="Shape 379"/>
          <p:cNvSpPr txBox="1"/>
          <p:nvPr>
            <p:ph idx="2" type="body"/>
          </p:nvPr>
        </p:nvSpPr>
        <p:spPr>
          <a:xfrm>
            <a:off x="4694175" y="1995375"/>
            <a:ext cx="3999900" cy="2710200"/>
          </a:xfrm>
          <a:prstGeom prst="rect">
            <a:avLst/>
          </a:prstGeom>
        </p:spPr>
        <p:txBody>
          <a:bodyPr anchorCtr="0" anchor="t" bIns="91425" lIns="91425" rIns="91425" wrap="square" tIns="91425">
            <a:noAutofit/>
          </a:bodyPr>
          <a:lstStyle/>
          <a:p>
            <a:pPr indent="-317500" lvl="0" marL="457200" rtl="0">
              <a:spcBef>
                <a:spcPts val="0"/>
              </a:spcBef>
              <a:spcAft>
                <a:spcPts val="0"/>
              </a:spcAft>
            </a:pPr>
            <a:r>
              <a:rPr lang="en"/>
              <a:t>Full Adder implemented using </a:t>
            </a:r>
            <a:r>
              <a:rPr b="1" lang="en"/>
              <a:t>CMOS Logic Family</a:t>
            </a:r>
            <a:r>
              <a:rPr lang="en"/>
              <a:t> to minimise static power consumption.</a:t>
            </a:r>
          </a:p>
          <a:p>
            <a:pPr indent="-317500" lvl="0" marL="457200" rtl="0">
              <a:spcBef>
                <a:spcPts val="0"/>
              </a:spcBef>
            </a:pPr>
            <a:r>
              <a:rPr lang="en"/>
              <a:t>Transistor Density   28.64 transistors/sq.micro metre</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a:spcBef>
                <a:spcPts val="0"/>
              </a:spcBef>
              <a:buNone/>
            </a:pPr>
            <a:r>
              <a:rPr lang="en" sz="3600"/>
              <a:t>Applications</a:t>
            </a:r>
          </a:p>
        </p:txBody>
      </p:sp>
      <p:sp>
        <p:nvSpPr>
          <p:cNvPr id="385" name="Shape 385"/>
          <p:cNvSpPr txBox="1"/>
          <p:nvPr>
            <p:ph idx="1" type="body"/>
          </p:nvPr>
        </p:nvSpPr>
        <p:spPr>
          <a:xfrm>
            <a:off x="471900" y="1919075"/>
            <a:ext cx="8222100" cy="2710200"/>
          </a:xfrm>
          <a:prstGeom prst="rect">
            <a:avLst/>
          </a:prstGeom>
        </p:spPr>
        <p:txBody>
          <a:bodyPr anchorCtr="0" anchor="t" bIns="91425" lIns="91425" rIns="91425" wrap="square" tIns="91425">
            <a:noAutofit/>
          </a:bodyPr>
          <a:lstStyle/>
          <a:p>
            <a:pPr indent="-342900" lvl="0" marL="457200" rtl="0">
              <a:spcBef>
                <a:spcPts val="0"/>
              </a:spcBef>
              <a:spcAft>
                <a:spcPts val="0"/>
              </a:spcAft>
              <a:buChar char="➔"/>
            </a:pPr>
            <a:r>
              <a:rPr lang="en"/>
              <a:t>Hamming Distance significantly used in error detection and correction of codes.</a:t>
            </a:r>
          </a:p>
          <a:p>
            <a:pPr indent="-342900" lvl="0" marL="457200" rtl="0">
              <a:spcBef>
                <a:spcPts val="0"/>
              </a:spcBef>
              <a:spcAft>
                <a:spcPts val="0"/>
              </a:spcAft>
              <a:buChar char="➔"/>
            </a:pPr>
            <a:r>
              <a:t/>
            </a:r>
            <a:endParaRPr/>
          </a:p>
          <a:p>
            <a:pPr indent="-342900" lvl="0" marL="457200" rtl="0">
              <a:spcBef>
                <a:spcPts val="0"/>
              </a:spcBef>
              <a:spcAft>
                <a:spcPts val="0"/>
              </a:spcAft>
              <a:buChar char="➔"/>
            </a:pPr>
            <a:r>
              <a:rPr b="1" lang="en"/>
              <a:t>Signal Distance</a:t>
            </a:r>
            <a:r>
              <a:rPr lang="en"/>
              <a:t> : Used in telecommunications to count number of flipped words in fixed length binary word to estimate error (Signal Distance).</a:t>
            </a:r>
          </a:p>
          <a:p>
            <a:pPr indent="-342900" lvl="0" marL="457200">
              <a:spcBef>
                <a:spcPts val="0"/>
              </a:spcBef>
              <a:buChar char="➔"/>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txBox="1"/>
          <p:nvPr>
            <p:ph type="title"/>
          </p:nvPr>
        </p:nvSpPr>
        <p:spPr>
          <a:xfrm>
            <a:off x="265500" y="1233175"/>
            <a:ext cx="4045200" cy="1482300"/>
          </a:xfrm>
          <a:prstGeom prst="rect">
            <a:avLst/>
          </a:prstGeom>
        </p:spPr>
        <p:txBody>
          <a:bodyPr anchorCtr="0" anchor="b" bIns="91425" lIns="91425" rIns="91425" wrap="square" tIns="91425">
            <a:noAutofit/>
          </a:bodyPr>
          <a:lstStyle/>
          <a:p>
            <a:pPr lvl="0" rtl="0">
              <a:spcBef>
                <a:spcPts val="0"/>
              </a:spcBef>
              <a:buNone/>
            </a:pPr>
            <a:r>
              <a:rPr lang="en"/>
              <a:t>Final point</a:t>
            </a:r>
          </a:p>
        </p:txBody>
      </p:sp>
      <p:sp>
        <p:nvSpPr>
          <p:cNvPr id="391" name="Shape 391"/>
          <p:cNvSpPr txBox="1"/>
          <p:nvPr>
            <p:ph idx="1" type="subTitle"/>
          </p:nvPr>
        </p:nvSpPr>
        <p:spPr>
          <a:xfrm>
            <a:off x="265500" y="2779467"/>
            <a:ext cx="4045200" cy="1235100"/>
          </a:xfrm>
          <a:prstGeom prst="rect">
            <a:avLst/>
          </a:prstGeom>
        </p:spPr>
        <p:txBody>
          <a:bodyPr anchorCtr="0" anchor="t" bIns="91425" lIns="91425" rIns="91425" wrap="square" tIns="91425">
            <a:noAutofit/>
          </a:bodyPr>
          <a:lstStyle/>
          <a:p>
            <a:pPr lvl="0">
              <a:spcBef>
                <a:spcPts val="0"/>
              </a:spcBef>
              <a:buNone/>
            </a:pPr>
            <a:r>
              <a:rPr lang="en"/>
              <a:t>Min Area: Pass Gate XOR</a:t>
            </a:r>
          </a:p>
          <a:p>
            <a:pPr lvl="0">
              <a:spcBef>
                <a:spcPts val="0"/>
              </a:spcBef>
              <a:buNone/>
            </a:pPr>
            <a:r>
              <a:rPr lang="en"/>
              <a:t>Min Power: CMOS Full Adder</a:t>
            </a:r>
          </a:p>
          <a:p>
            <a:pPr lvl="0" rtl="0">
              <a:spcBef>
                <a:spcPts val="0"/>
              </a:spcBef>
              <a:buNone/>
            </a:pPr>
            <a:r>
              <a:rPr lang="en"/>
              <a:t>Max Speed : Restructured Logic</a:t>
            </a:r>
          </a:p>
        </p:txBody>
      </p:sp>
      <p:pic>
        <p:nvPicPr>
          <p:cNvPr descr="Black and white image of ladder handles coming out of the water onto a floating dock" id="392" name="Shape 392"/>
          <p:cNvPicPr preferRelativeResize="0"/>
          <p:nvPr/>
        </p:nvPicPr>
        <p:blipFill rotWithShape="1">
          <a:blip r:embed="rId3">
            <a:alphaModFix/>
          </a:blip>
          <a:srcRect b="2669" l="27777" r="9107" t="2669"/>
          <a:stretch/>
        </p:blipFill>
        <p:spPr>
          <a:xfrm>
            <a:off x="5355300" y="1069050"/>
            <a:ext cx="3005395" cy="30053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Shape 397"/>
          <p:cNvSpPr txBox="1"/>
          <p:nvPr>
            <p:ph type="title"/>
          </p:nvPr>
        </p:nvSpPr>
        <p:spPr>
          <a:xfrm>
            <a:off x="226078" y="357800"/>
            <a:ext cx="2808000" cy="953400"/>
          </a:xfrm>
          <a:prstGeom prst="rect">
            <a:avLst/>
          </a:prstGeom>
        </p:spPr>
        <p:txBody>
          <a:bodyPr anchorCtr="0" anchor="b" bIns="91425" lIns="91425" rIns="91425" wrap="square" tIns="91425">
            <a:noAutofit/>
          </a:bodyPr>
          <a:lstStyle/>
          <a:p>
            <a:pPr lvl="0">
              <a:spcBef>
                <a:spcPts val="0"/>
              </a:spcBef>
              <a:buNone/>
            </a:pPr>
            <a:r>
              <a:rPr lang="en" sz="3000"/>
              <a:t>Thank You!</a:t>
            </a:r>
          </a:p>
        </p:txBody>
      </p:sp>
      <p:sp>
        <p:nvSpPr>
          <p:cNvPr id="398" name="Shape 398"/>
          <p:cNvSpPr txBox="1"/>
          <p:nvPr>
            <p:ph idx="1" type="body"/>
          </p:nvPr>
        </p:nvSpPr>
        <p:spPr>
          <a:xfrm>
            <a:off x="226075" y="1465800"/>
            <a:ext cx="2808000" cy="3163500"/>
          </a:xfrm>
          <a:prstGeom prst="rect">
            <a:avLst/>
          </a:prstGeom>
        </p:spPr>
        <p:txBody>
          <a:bodyPr anchorCtr="0" anchor="t" bIns="91425" lIns="91425" rIns="91425" wrap="square" tIns="91425">
            <a:noAutofit/>
          </a:bodyPr>
          <a:lstStyle/>
          <a:p>
            <a:pPr lvl="0">
              <a:spcBef>
                <a:spcPts val="0"/>
              </a:spcBef>
              <a:spcAft>
                <a:spcPts val="0"/>
              </a:spcAft>
              <a:buNone/>
            </a:pPr>
            <a:r>
              <a:t/>
            </a:r>
            <a:endParaRPr sz="1400"/>
          </a:p>
          <a:p>
            <a:pPr lvl="0">
              <a:spcBef>
                <a:spcPts val="0"/>
              </a:spcBef>
              <a:spcAft>
                <a:spcPts val="0"/>
              </a:spcAft>
              <a:buNone/>
            </a:pPr>
            <a:r>
              <a:t/>
            </a:r>
            <a:endParaRPr sz="1400"/>
          </a:p>
          <a:p>
            <a:pPr lvl="0">
              <a:spcBef>
                <a:spcPts val="0"/>
              </a:spcBef>
              <a:spcAft>
                <a:spcPts val="0"/>
              </a:spcAft>
              <a:buNone/>
            </a:pPr>
            <a:r>
              <a:rPr lang="en" sz="1400"/>
              <a:t> </a:t>
            </a:r>
          </a:p>
        </p:txBody>
      </p:sp>
      <p:pic>
        <p:nvPicPr>
          <p:cNvPr descr="Black and white upward shot of Golden Gate Bridge" id="399" name="Shape 399"/>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226075" y="199300"/>
            <a:ext cx="2808000" cy="599700"/>
          </a:xfrm>
          <a:prstGeom prst="rect">
            <a:avLst/>
          </a:prstGeom>
        </p:spPr>
        <p:txBody>
          <a:bodyPr anchorCtr="0" anchor="b" bIns="91425" lIns="91425" rIns="91425" wrap="square" tIns="91425">
            <a:noAutofit/>
          </a:bodyPr>
          <a:lstStyle/>
          <a:p>
            <a:pPr lvl="0">
              <a:spcBef>
                <a:spcPts val="0"/>
              </a:spcBef>
              <a:buNone/>
            </a:pPr>
            <a:r>
              <a:rPr lang="en"/>
              <a:t>Working Principle</a:t>
            </a:r>
          </a:p>
        </p:txBody>
      </p:sp>
      <p:sp>
        <p:nvSpPr>
          <p:cNvPr id="100" name="Shape 100"/>
          <p:cNvSpPr txBox="1"/>
          <p:nvPr>
            <p:ph idx="1" type="body"/>
          </p:nvPr>
        </p:nvSpPr>
        <p:spPr>
          <a:xfrm>
            <a:off x="226075" y="799000"/>
            <a:ext cx="2808000" cy="3994500"/>
          </a:xfrm>
          <a:prstGeom prst="rect">
            <a:avLst/>
          </a:prstGeom>
        </p:spPr>
        <p:txBody>
          <a:bodyPr anchorCtr="0" anchor="t" bIns="91425" lIns="91425" rIns="91425" wrap="square" tIns="91425">
            <a:noAutofit/>
          </a:bodyPr>
          <a:lstStyle/>
          <a:p>
            <a:pPr lvl="0">
              <a:spcBef>
                <a:spcPts val="0"/>
              </a:spcBef>
              <a:buNone/>
            </a:pPr>
            <a:r>
              <a:rPr lang="en"/>
              <a:t>The two sequences are given serially through the 2 input ports and are passed through the XOR gate which calculates the bitwise Hamming distance. The output of the XOR gate is given to the input of the SIPO module which stores the value in a shift register. After the required number of clock cycles the SIPO module contains the bitwise Hamming distance corresponding to each individual bit ( i.e, for each of the 3 bits in the sequence). These distances are then loaded in a parallel fashion into the full adder which calculates the Hamming distance between the two 3-bit sequences and outputs the sum.</a:t>
            </a:r>
          </a:p>
          <a:p>
            <a:pPr lvl="0">
              <a:spcBef>
                <a:spcPts val="0"/>
              </a:spcBef>
              <a:buNone/>
            </a:pPr>
            <a:r>
              <a:t/>
            </a:r>
            <a:endParaRPr/>
          </a:p>
          <a:p>
            <a:pPr lvl="0">
              <a:spcBef>
                <a:spcPts val="0"/>
              </a:spcBef>
              <a:buNone/>
            </a:pPr>
            <a:r>
              <a:t/>
            </a:r>
            <a:endParaRPr/>
          </a:p>
        </p:txBody>
      </p:sp>
      <p:sp>
        <p:nvSpPr>
          <p:cNvPr id="101" name="Shape 101"/>
          <p:cNvSpPr txBox="1"/>
          <p:nvPr/>
        </p:nvSpPr>
        <p:spPr>
          <a:xfrm>
            <a:off x="3382350" y="101200"/>
            <a:ext cx="5761800" cy="697800"/>
          </a:xfrm>
          <a:prstGeom prst="rect">
            <a:avLst/>
          </a:prstGeom>
          <a:noFill/>
          <a:ln>
            <a:noFill/>
          </a:ln>
        </p:spPr>
        <p:txBody>
          <a:bodyPr anchorCtr="0" anchor="t" bIns="91425" lIns="91425" rIns="91425" wrap="square" tIns="91425">
            <a:noAutofit/>
          </a:bodyPr>
          <a:lstStyle/>
          <a:p>
            <a:pPr lvl="0">
              <a:spcBef>
                <a:spcPts val="0"/>
              </a:spcBef>
              <a:buNone/>
            </a:pPr>
            <a:r>
              <a:rPr lang="en" sz="1800">
                <a:solidFill>
                  <a:schemeClr val="lt2"/>
                </a:solidFill>
                <a:latin typeface="Roboto"/>
                <a:ea typeface="Roboto"/>
                <a:cs typeface="Roboto"/>
                <a:sym typeface="Roboto"/>
              </a:rPr>
              <a:t>Sample Test Inputs and Outputs:</a:t>
            </a:r>
          </a:p>
        </p:txBody>
      </p:sp>
      <p:graphicFrame>
        <p:nvGraphicFramePr>
          <p:cNvPr id="102" name="Shape 102"/>
          <p:cNvGraphicFramePr/>
          <p:nvPr/>
        </p:nvGraphicFramePr>
        <p:xfrm>
          <a:off x="3382300" y="641400"/>
          <a:ext cx="3000000" cy="3000000"/>
        </p:xfrm>
        <a:graphic>
          <a:graphicData uri="http://schemas.openxmlformats.org/drawingml/2006/table">
            <a:tbl>
              <a:tblPr>
                <a:noFill/>
                <a:tableStyleId>{7A3FE54F-133B-4AF5-B048-FFDB27F8D9A2}</a:tableStyleId>
              </a:tblPr>
              <a:tblGrid>
                <a:gridCol w="1421500"/>
                <a:gridCol w="1421500"/>
                <a:gridCol w="1421500"/>
                <a:gridCol w="1421500"/>
              </a:tblGrid>
              <a:tr h="757575">
                <a:tc>
                  <a:txBody>
                    <a:bodyPr>
                      <a:noAutofit/>
                    </a:bodyPr>
                    <a:lstStyle/>
                    <a:p>
                      <a:pPr lvl="0">
                        <a:spcBef>
                          <a:spcPts val="0"/>
                        </a:spcBef>
                        <a:buNone/>
                      </a:pPr>
                      <a:r>
                        <a:rPr lang="en">
                          <a:solidFill>
                            <a:schemeClr val="lt2"/>
                          </a:solidFill>
                          <a:latin typeface="Roboto"/>
                          <a:ea typeface="Roboto"/>
                          <a:cs typeface="Roboto"/>
                          <a:sym typeface="Roboto"/>
                        </a:rPr>
                        <a:t>Test Input 1:</a:t>
                      </a:r>
                    </a:p>
                    <a:p>
                      <a:pPr lvl="0">
                        <a:spcBef>
                          <a:spcPts val="0"/>
                        </a:spcBef>
                        <a:buNone/>
                      </a:pPr>
                      <a:r>
                        <a:rPr lang="en">
                          <a:solidFill>
                            <a:schemeClr val="lt2"/>
                          </a:solidFill>
                          <a:latin typeface="Roboto"/>
                          <a:ea typeface="Roboto"/>
                          <a:cs typeface="Roboto"/>
                          <a:sym typeface="Roboto"/>
                        </a:rPr>
                        <a:t>S1</a:t>
                      </a:r>
                    </a:p>
                  </a:txBody>
                  <a:tcPr marT="91425" marB="91425" marR="91425" marL="91425"/>
                </a:tc>
                <a:tc>
                  <a:txBody>
                    <a:bodyPr>
                      <a:noAutofit/>
                    </a:bodyPr>
                    <a:lstStyle/>
                    <a:p>
                      <a:pPr lvl="0">
                        <a:spcBef>
                          <a:spcPts val="0"/>
                        </a:spcBef>
                        <a:buNone/>
                      </a:pPr>
                      <a:r>
                        <a:rPr lang="en">
                          <a:solidFill>
                            <a:schemeClr val="lt2"/>
                          </a:solidFill>
                          <a:latin typeface="Roboto"/>
                          <a:ea typeface="Roboto"/>
                          <a:cs typeface="Roboto"/>
                          <a:sym typeface="Roboto"/>
                        </a:rPr>
                        <a:t>Test Input 2:</a:t>
                      </a:r>
                    </a:p>
                    <a:p>
                      <a:pPr lvl="0">
                        <a:spcBef>
                          <a:spcPts val="0"/>
                        </a:spcBef>
                        <a:buNone/>
                      </a:pPr>
                      <a:r>
                        <a:rPr lang="en">
                          <a:solidFill>
                            <a:schemeClr val="lt2"/>
                          </a:solidFill>
                          <a:latin typeface="Roboto"/>
                          <a:ea typeface="Roboto"/>
                          <a:cs typeface="Roboto"/>
                          <a:sym typeface="Roboto"/>
                        </a:rPr>
                        <a:t>S2</a:t>
                      </a:r>
                    </a:p>
                  </a:txBody>
                  <a:tcPr marT="91425" marB="91425" marR="91425" marL="91425"/>
                </a:tc>
                <a:tc>
                  <a:txBody>
                    <a:bodyPr>
                      <a:noAutofit/>
                    </a:bodyPr>
                    <a:lstStyle/>
                    <a:p>
                      <a:pPr lvl="0">
                        <a:spcBef>
                          <a:spcPts val="0"/>
                        </a:spcBef>
                        <a:buNone/>
                      </a:pPr>
                      <a:r>
                        <a:rPr lang="en">
                          <a:solidFill>
                            <a:schemeClr val="lt2"/>
                          </a:solidFill>
                          <a:latin typeface="Roboto"/>
                          <a:ea typeface="Roboto"/>
                          <a:cs typeface="Roboto"/>
                          <a:sym typeface="Roboto"/>
                        </a:rPr>
                        <a:t>Shift Register</a:t>
                      </a:r>
                    </a:p>
                    <a:p>
                      <a:pPr lvl="0">
                        <a:spcBef>
                          <a:spcPts val="0"/>
                        </a:spcBef>
                        <a:buNone/>
                      </a:pPr>
                      <a:r>
                        <a:rPr lang="en">
                          <a:solidFill>
                            <a:schemeClr val="lt2"/>
                          </a:solidFill>
                          <a:latin typeface="Roboto"/>
                          <a:ea typeface="Roboto"/>
                          <a:cs typeface="Roboto"/>
                          <a:sym typeface="Roboto"/>
                        </a:rPr>
                        <a:t>Contents(after</a:t>
                      </a:r>
                    </a:p>
                    <a:p>
                      <a:pPr lvl="0">
                        <a:spcBef>
                          <a:spcPts val="0"/>
                        </a:spcBef>
                        <a:buNone/>
                      </a:pPr>
                      <a:r>
                        <a:rPr lang="en">
                          <a:solidFill>
                            <a:schemeClr val="lt2"/>
                          </a:solidFill>
                          <a:latin typeface="Roboto"/>
                          <a:ea typeface="Roboto"/>
                          <a:cs typeface="Roboto"/>
                          <a:sym typeface="Roboto"/>
                        </a:rPr>
                        <a:t>3 clocks cycles)</a:t>
                      </a:r>
                    </a:p>
                  </a:txBody>
                  <a:tcPr marT="91425" marB="91425" marR="91425" marL="91425"/>
                </a:tc>
                <a:tc>
                  <a:txBody>
                    <a:bodyPr>
                      <a:noAutofit/>
                    </a:bodyPr>
                    <a:lstStyle/>
                    <a:p>
                      <a:pPr lvl="0">
                        <a:spcBef>
                          <a:spcPts val="0"/>
                        </a:spcBef>
                        <a:buNone/>
                      </a:pPr>
                      <a:r>
                        <a:rPr lang="en">
                          <a:solidFill>
                            <a:schemeClr val="lt2"/>
                          </a:solidFill>
                          <a:latin typeface="Roboto"/>
                          <a:ea typeface="Roboto"/>
                          <a:cs typeface="Roboto"/>
                          <a:sym typeface="Roboto"/>
                        </a:rPr>
                        <a:t>Full Adder</a:t>
                      </a:r>
                    </a:p>
                    <a:p>
                      <a:pPr lvl="0">
                        <a:spcBef>
                          <a:spcPts val="0"/>
                        </a:spcBef>
                        <a:buNone/>
                      </a:pPr>
                      <a:r>
                        <a:rPr lang="en">
                          <a:solidFill>
                            <a:schemeClr val="lt2"/>
                          </a:solidFill>
                          <a:latin typeface="Roboto"/>
                          <a:ea typeface="Roboto"/>
                          <a:cs typeface="Roboto"/>
                          <a:sym typeface="Roboto"/>
                        </a:rPr>
                        <a:t>Output</a:t>
                      </a:r>
                    </a:p>
                  </a:txBody>
                  <a:tcPr marT="91425" marB="91425" marR="91425" marL="91425"/>
                </a:tc>
              </a:tr>
              <a:tr h="684150">
                <a:tc>
                  <a:txBody>
                    <a:bodyPr>
                      <a:noAutofit/>
                    </a:bodyPr>
                    <a:lstStyle/>
                    <a:p>
                      <a:pPr lvl="0">
                        <a:spcBef>
                          <a:spcPts val="0"/>
                        </a:spcBef>
                        <a:buNone/>
                      </a:pPr>
                      <a:r>
                        <a:rPr lang="en">
                          <a:solidFill>
                            <a:schemeClr val="lt2"/>
                          </a:solidFill>
                          <a:latin typeface="Roboto"/>
                          <a:ea typeface="Roboto"/>
                          <a:cs typeface="Roboto"/>
                          <a:sym typeface="Roboto"/>
                        </a:rPr>
                        <a:t>000</a:t>
                      </a:r>
                    </a:p>
                  </a:txBody>
                  <a:tcPr marT="91425" marB="91425" marR="91425" marL="91425"/>
                </a:tc>
                <a:tc>
                  <a:txBody>
                    <a:bodyPr>
                      <a:noAutofit/>
                    </a:bodyPr>
                    <a:lstStyle/>
                    <a:p>
                      <a:pPr lvl="0">
                        <a:spcBef>
                          <a:spcPts val="0"/>
                        </a:spcBef>
                        <a:buNone/>
                      </a:pPr>
                      <a:r>
                        <a:rPr lang="en">
                          <a:solidFill>
                            <a:schemeClr val="lt2"/>
                          </a:solidFill>
                          <a:latin typeface="Roboto"/>
                          <a:ea typeface="Roboto"/>
                          <a:cs typeface="Roboto"/>
                          <a:sym typeface="Roboto"/>
                        </a:rPr>
                        <a:t>111</a:t>
                      </a:r>
                    </a:p>
                  </a:txBody>
                  <a:tcPr marT="91425" marB="91425" marR="91425" marL="91425"/>
                </a:tc>
                <a:tc>
                  <a:txBody>
                    <a:bodyPr>
                      <a:noAutofit/>
                    </a:bodyPr>
                    <a:lstStyle/>
                    <a:p>
                      <a:pPr lvl="0">
                        <a:spcBef>
                          <a:spcPts val="0"/>
                        </a:spcBef>
                        <a:buNone/>
                      </a:pPr>
                      <a:r>
                        <a:rPr lang="en">
                          <a:solidFill>
                            <a:schemeClr val="lt2"/>
                          </a:solidFill>
                          <a:latin typeface="Roboto"/>
                          <a:ea typeface="Roboto"/>
                          <a:cs typeface="Roboto"/>
                          <a:sym typeface="Roboto"/>
                        </a:rPr>
                        <a:t>111</a:t>
                      </a:r>
                    </a:p>
                  </a:txBody>
                  <a:tcPr marT="91425" marB="91425" marR="91425" marL="91425"/>
                </a:tc>
                <a:tc>
                  <a:txBody>
                    <a:bodyPr>
                      <a:noAutofit/>
                    </a:bodyPr>
                    <a:lstStyle/>
                    <a:p>
                      <a:pPr lvl="0">
                        <a:spcBef>
                          <a:spcPts val="0"/>
                        </a:spcBef>
                        <a:buNone/>
                      </a:pPr>
                      <a:r>
                        <a:rPr lang="en">
                          <a:solidFill>
                            <a:schemeClr val="lt2"/>
                          </a:solidFill>
                          <a:latin typeface="Roboto"/>
                          <a:ea typeface="Roboto"/>
                          <a:cs typeface="Roboto"/>
                          <a:sym typeface="Roboto"/>
                        </a:rPr>
                        <a:t>(11)</a:t>
                      </a:r>
                      <a:r>
                        <a:rPr baseline="-25000" lang="en">
                          <a:solidFill>
                            <a:schemeClr val="lt2"/>
                          </a:solidFill>
                          <a:latin typeface="Roboto"/>
                          <a:ea typeface="Roboto"/>
                          <a:cs typeface="Roboto"/>
                          <a:sym typeface="Roboto"/>
                        </a:rPr>
                        <a:t>2</a:t>
                      </a:r>
                      <a:r>
                        <a:rPr lang="en">
                          <a:solidFill>
                            <a:schemeClr val="lt2"/>
                          </a:solidFill>
                          <a:latin typeface="Roboto"/>
                          <a:ea typeface="Roboto"/>
                          <a:cs typeface="Roboto"/>
                          <a:sym typeface="Roboto"/>
                        </a:rPr>
                        <a:t>=3</a:t>
                      </a:r>
                    </a:p>
                  </a:txBody>
                  <a:tcPr marT="91425" marB="91425" marR="91425" marL="91425"/>
                </a:tc>
              </a:tr>
              <a:tr h="684150">
                <a:tc>
                  <a:txBody>
                    <a:bodyPr>
                      <a:noAutofit/>
                    </a:bodyPr>
                    <a:lstStyle/>
                    <a:p>
                      <a:pPr lvl="0">
                        <a:spcBef>
                          <a:spcPts val="0"/>
                        </a:spcBef>
                        <a:buNone/>
                      </a:pPr>
                      <a:r>
                        <a:rPr lang="en">
                          <a:solidFill>
                            <a:schemeClr val="lt2"/>
                          </a:solidFill>
                          <a:latin typeface="Roboto"/>
                          <a:ea typeface="Roboto"/>
                          <a:cs typeface="Roboto"/>
                          <a:sym typeface="Roboto"/>
                        </a:rPr>
                        <a:t>101</a:t>
                      </a:r>
                    </a:p>
                  </a:txBody>
                  <a:tcPr marT="91425" marB="91425" marR="91425" marL="91425"/>
                </a:tc>
                <a:tc>
                  <a:txBody>
                    <a:bodyPr>
                      <a:noAutofit/>
                    </a:bodyPr>
                    <a:lstStyle/>
                    <a:p>
                      <a:pPr lvl="0">
                        <a:spcBef>
                          <a:spcPts val="0"/>
                        </a:spcBef>
                        <a:buNone/>
                      </a:pPr>
                      <a:r>
                        <a:rPr lang="en">
                          <a:solidFill>
                            <a:schemeClr val="lt2"/>
                          </a:solidFill>
                          <a:latin typeface="Roboto"/>
                          <a:ea typeface="Roboto"/>
                          <a:cs typeface="Roboto"/>
                          <a:sym typeface="Roboto"/>
                        </a:rPr>
                        <a:t>110</a:t>
                      </a:r>
                    </a:p>
                  </a:txBody>
                  <a:tcPr marT="91425" marB="91425" marR="91425" marL="91425"/>
                </a:tc>
                <a:tc>
                  <a:txBody>
                    <a:bodyPr>
                      <a:noAutofit/>
                    </a:bodyPr>
                    <a:lstStyle/>
                    <a:p>
                      <a:pPr lvl="0">
                        <a:spcBef>
                          <a:spcPts val="0"/>
                        </a:spcBef>
                        <a:buNone/>
                      </a:pPr>
                      <a:r>
                        <a:rPr lang="en">
                          <a:solidFill>
                            <a:schemeClr val="lt2"/>
                          </a:solidFill>
                          <a:latin typeface="Roboto"/>
                          <a:ea typeface="Roboto"/>
                          <a:cs typeface="Roboto"/>
                          <a:sym typeface="Roboto"/>
                        </a:rPr>
                        <a:t>011</a:t>
                      </a:r>
                    </a:p>
                  </a:txBody>
                  <a:tcPr marT="91425" marB="91425" marR="91425" marL="91425"/>
                </a:tc>
                <a:tc>
                  <a:txBody>
                    <a:bodyPr>
                      <a:noAutofit/>
                    </a:bodyPr>
                    <a:lstStyle/>
                    <a:p>
                      <a:pPr lvl="0">
                        <a:spcBef>
                          <a:spcPts val="0"/>
                        </a:spcBef>
                        <a:buNone/>
                      </a:pPr>
                      <a:r>
                        <a:rPr lang="en">
                          <a:solidFill>
                            <a:schemeClr val="lt2"/>
                          </a:solidFill>
                          <a:latin typeface="Roboto"/>
                          <a:ea typeface="Roboto"/>
                          <a:cs typeface="Roboto"/>
                          <a:sym typeface="Roboto"/>
                        </a:rPr>
                        <a:t>(10)</a:t>
                      </a:r>
                      <a:r>
                        <a:rPr baseline="-25000" lang="en">
                          <a:solidFill>
                            <a:schemeClr val="lt2"/>
                          </a:solidFill>
                          <a:latin typeface="Roboto"/>
                          <a:ea typeface="Roboto"/>
                          <a:cs typeface="Roboto"/>
                          <a:sym typeface="Roboto"/>
                        </a:rPr>
                        <a:t>2</a:t>
                      </a:r>
                      <a:r>
                        <a:rPr lang="en">
                          <a:solidFill>
                            <a:schemeClr val="lt2"/>
                          </a:solidFill>
                          <a:latin typeface="Roboto"/>
                          <a:ea typeface="Roboto"/>
                          <a:cs typeface="Roboto"/>
                          <a:sym typeface="Roboto"/>
                        </a:rPr>
                        <a:t>=2</a:t>
                      </a:r>
                    </a:p>
                  </a:txBody>
                  <a:tcPr marT="91425" marB="91425" marR="91425" marL="91425"/>
                </a:tc>
              </a:tr>
              <a:tr h="684150">
                <a:tc>
                  <a:txBody>
                    <a:bodyPr>
                      <a:noAutofit/>
                    </a:bodyPr>
                    <a:lstStyle/>
                    <a:p>
                      <a:pPr lvl="0">
                        <a:spcBef>
                          <a:spcPts val="0"/>
                        </a:spcBef>
                        <a:buNone/>
                      </a:pPr>
                      <a:r>
                        <a:rPr lang="en">
                          <a:solidFill>
                            <a:schemeClr val="lt2"/>
                          </a:solidFill>
                          <a:latin typeface="Roboto"/>
                          <a:ea typeface="Roboto"/>
                          <a:cs typeface="Roboto"/>
                          <a:sym typeface="Roboto"/>
                        </a:rPr>
                        <a:t>001</a:t>
                      </a:r>
                    </a:p>
                  </a:txBody>
                  <a:tcPr marT="91425" marB="91425" marR="91425" marL="91425"/>
                </a:tc>
                <a:tc>
                  <a:txBody>
                    <a:bodyPr>
                      <a:noAutofit/>
                    </a:bodyPr>
                    <a:lstStyle/>
                    <a:p>
                      <a:pPr lvl="0">
                        <a:spcBef>
                          <a:spcPts val="0"/>
                        </a:spcBef>
                        <a:buNone/>
                      </a:pPr>
                      <a:r>
                        <a:rPr lang="en">
                          <a:solidFill>
                            <a:schemeClr val="lt2"/>
                          </a:solidFill>
                          <a:latin typeface="Roboto"/>
                          <a:ea typeface="Roboto"/>
                          <a:cs typeface="Roboto"/>
                          <a:sym typeface="Roboto"/>
                        </a:rPr>
                        <a:t>000</a:t>
                      </a:r>
                    </a:p>
                  </a:txBody>
                  <a:tcPr marT="91425" marB="91425" marR="91425" marL="91425"/>
                </a:tc>
                <a:tc>
                  <a:txBody>
                    <a:bodyPr>
                      <a:noAutofit/>
                    </a:bodyPr>
                    <a:lstStyle/>
                    <a:p>
                      <a:pPr lvl="0">
                        <a:spcBef>
                          <a:spcPts val="0"/>
                        </a:spcBef>
                        <a:buNone/>
                      </a:pPr>
                      <a:r>
                        <a:rPr lang="en">
                          <a:solidFill>
                            <a:schemeClr val="lt2"/>
                          </a:solidFill>
                          <a:latin typeface="Roboto"/>
                          <a:ea typeface="Roboto"/>
                          <a:cs typeface="Roboto"/>
                          <a:sym typeface="Roboto"/>
                        </a:rPr>
                        <a:t>001</a:t>
                      </a:r>
                    </a:p>
                  </a:txBody>
                  <a:tcPr marT="91425" marB="91425" marR="91425" marL="91425"/>
                </a:tc>
                <a:tc>
                  <a:txBody>
                    <a:bodyPr>
                      <a:noAutofit/>
                    </a:bodyPr>
                    <a:lstStyle/>
                    <a:p>
                      <a:pPr lvl="0">
                        <a:spcBef>
                          <a:spcPts val="0"/>
                        </a:spcBef>
                        <a:buNone/>
                      </a:pPr>
                      <a:r>
                        <a:rPr lang="en">
                          <a:solidFill>
                            <a:schemeClr val="lt2"/>
                          </a:solidFill>
                          <a:latin typeface="Roboto"/>
                          <a:ea typeface="Roboto"/>
                          <a:cs typeface="Roboto"/>
                          <a:sym typeface="Roboto"/>
                        </a:rPr>
                        <a:t>(01)</a:t>
                      </a:r>
                      <a:r>
                        <a:rPr baseline="-25000" lang="en">
                          <a:solidFill>
                            <a:schemeClr val="lt2"/>
                          </a:solidFill>
                          <a:latin typeface="Roboto"/>
                          <a:ea typeface="Roboto"/>
                          <a:cs typeface="Roboto"/>
                          <a:sym typeface="Roboto"/>
                        </a:rPr>
                        <a:t>2</a:t>
                      </a:r>
                      <a:r>
                        <a:rPr lang="en">
                          <a:solidFill>
                            <a:schemeClr val="lt2"/>
                          </a:solidFill>
                          <a:latin typeface="Roboto"/>
                          <a:ea typeface="Roboto"/>
                          <a:cs typeface="Roboto"/>
                          <a:sym typeface="Roboto"/>
                        </a:rPr>
                        <a:t>=1</a:t>
                      </a:r>
                    </a:p>
                  </a:txBody>
                  <a:tcPr marT="91425" marB="91425" marR="91425" marL="91425"/>
                </a:tc>
              </a:tr>
              <a:tr h="684150">
                <a:tc>
                  <a:txBody>
                    <a:bodyPr>
                      <a:noAutofit/>
                    </a:bodyPr>
                    <a:lstStyle/>
                    <a:p>
                      <a:pPr lvl="0">
                        <a:spcBef>
                          <a:spcPts val="0"/>
                        </a:spcBef>
                        <a:buNone/>
                      </a:pPr>
                      <a:r>
                        <a:rPr lang="en">
                          <a:solidFill>
                            <a:schemeClr val="lt2"/>
                          </a:solidFill>
                          <a:latin typeface="Roboto"/>
                          <a:ea typeface="Roboto"/>
                          <a:cs typeface="Roboto"/>
                          <a:sym typeface="Roboto"/>
                        </a:rPr>
                        <a:t>010</a:t>
                      </a:r>
                    </a:p>
                  </a:txBody>
                  <a:tcPr marT="91425" marB="91425" marR="91425" marL="91425"/>
                </a:tc>
                <a:tc>
                  <a:txBody>
                    <a:bodyPr>
                      <a:noAutofit/>
                    </a:bodyPr>
                    <a:lstStyle/>
                    <a:p>
                      <a:pPr lvl="0">
                        <a:spcBef>
                          <a:spcPts val="0"/>
                        </a:spcBef>
                        <a:buNone/>
                      </a:pPr>
                      <a:r>
                        <a:rPr lang="en">
                          <a:solidFill>
                            <a:schemeClr val="lt2"/>
                          </a:solidFill>
                          <a:latin typeface="Roboto"/>
                          <a:ea typeface="Roboto"/>
                          <a:cs typeface="Roboto"/>
                          <a:sym typeface="Roboto"/>
                        </a:rPr>
                        <a:t>010</a:t>
                      </a:r>
                    </a:p>
                  </a:txBody>
                  <a:tcPr marT="91425" marB="91425" marR="91425" marL="91425"/>
                </a:tc>
                <a:tc>
                  <a:txBody>
                    <a:bodyPr>
                      <a:noAutofit/>
                    </a:bodyPr>
                    <a:lstStyle/>
                    <a:p>
                      <a:pPr lvl="0">
                        <a:spcBef>
                          <a:spcPts val="0"/>
                        </a:spcBef>
                        <a:buNone/>
                      </a:pPr>
                      <a:r>
                        <a:rPr lang="en">
                          <a:solidFill>
                            <a:schemeClr val="lt2"/>
                          </a:solidFill>
                          <a:latin typeface="Roboto"/>
                          <a:ea typeface="Roboto"/>
                          <a:cs typeface="Roboto"/>
                          <a:sym typeface="Roboto"/>
                        </a:rPr>
                        <a:t>000</a:t>
                      </a:r>
                    </a:p>
                  </a:txBody>
                  <a:tcPr marT="91425" marB="91425" marR="91425" marL="91425"/>
                </a:tc>
                <a:tc>
                  <a:txBody>
                    <a:bodyPr>
                      <a:noAutofit/>
                    </a:bodyPr>
                    <a:lstStyle/>
                    <a:p>
                      <a:pPr lvl="0">
                        <a:spcBef>
                          <a:spcPts val="0"/>
                        </a:spcBef>
                        <a:buNone/>
                      </a:pPr>
                      <a:r>
                        <a:rPr lang="en">
                          <a:solidFill>
                            <a:schemeClr val="lt2"/>
                          </a:solidFill>
                          <a:latin typeface="Roboto"/>
                          <a:ea typeface="Roboto"/>
                          <a:cs typeface="Roboto"/>
                          <a:sym typeface="Roboto"/>
                        </a:rPr>
                        <a:t>(00)</a:t>
                      </a:r>
                      <a:r>
                        <a:rPr baseline="-25000" lang="en">
                          <a:solidFill>
                            <a:schemeClr val="lt2"/>
                          </a:solidFill>
                          <a:latin typeface="Roboto"/>
                          <a:ea typeface="Roboto"/>
                          <a:cs typeface="Roboto"/>
                          <a:sym typeface="Roboto"/>
                        </a:rPr>
                        <a:t>2</a:t>
                      </a:r>
                      <a:r>
                        <a:rPr lang="en">
                          <a:solidFill>
                            <a:schemeClr val="lt2"/>
                          </a:solidFill>
                          <a:latin typeface="Roboto"/>
                          <a:ea typeface="Roboto"/>
                          <a:cs typeface="Roboto"/>
                          <a:sym typeface="Roboto"/>
                        </a:rPr>
                        <a:t>=0</a:t>
                      </a: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460950" y="2065350"/>
            <a:ext cx="8222100" cy="1012800"/>
          </a:xfrm>
          <a:prstGeom prst="rect">
            <a:avLst/>
          </a:prstGeom>
        </p:spPr>
        <p:txBody>
          <a:bodyPr anchorCtr="0" anchor="ctr" bIns="91425" lIns="91425" rIns="91425" wrap="square" tIns="91425">
            <a:noAutofit/>
          </a:bodyPr>
          <a:lstStyle/>
          <a:p>
            <a:pPr indent="0" lvl="0" marL="0">
              <a:spcBef>
                <a:spcPts val="0"/>
              </a:spcBef>
              <a:buNone/>
            </a:pPr>
            <a:r>
              <a:rPr lang="en"/>
              <a:t>         	Schematics &amp; Layouts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idx="1" type="body"/>
          </p:nvPr>
        </p:nvSpPr>
        <p:spPr>
          <a:xfrm>
            <a:off x="57150" y="4696825"/>
            <a:ext cx="8382000" cy="446700"/>
          </a:xfrm>
          <a:prstGeom prst="rect">
            <a:avLst/>
          </a:prstGeom>
        </p:spPr>
        <p:txBody>
          <a:bodyPr anchorCtr="0" anchor="ctr" bIns="91425" lIns="91425" rIns="91425" wrap="square" tIns="91425">
            <a:noAutofit/>
          </a:bodyPr>
          <a:lstStyle/>
          <a:p>
            <a:pPr indent="0" lvl="0" marL="2743200">
              <a:spcBef>
                <a:spcPts val="0"/>
              </a:spcBef>
              <a:buNone/>
            </a:pPr>
            <a:r>
              <a:rPr lang="en"/>
              <a:t>Block  Diagram of Hamming Distance Calculator </a:t>
            </a:r>
          </a:p>
        </p:txBody>
      </p:sp>
      <p:pic>
        <p:nvPicPr>
          <p:cNvPr id="113" name="Shape 113"/>
          <p:cNvPicPr preferRelativeResize="0"/>
          <p:nvPr/>
        </p:nvPicPr>
        <p:blipFill>
          <a:blip r:embed="rId3">
            <a:alphaModFix/>
          </a:blip>
          <a:stretch>
            <a:fillRect/>
          </a:stretch>
        </p:blipFill>
        <p:spPr>
          <a:xfrm>
            <a:off x="0" y="0"/>
            <a:ext cx="9143999" cy="4696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471900" y="738725"/>
            <a:ext cx="8222100" cy="767700"/>
          </a:xfrm>
          <a:prstGeom prst="rect">
            <a:avLst/>
          </a:prstGeom>
        </p:spPr>
        <p:txBody>
          <a:bodyPr anchorCtr="0" anchor="b" bIns="91425" lIns="91425" rIns="91425" wrap="square" tIns="91425">
            <a:noAutofit/>
          </a:bodyPr>
          <a:lstStyle/>
          <a:p>
            <a:pPr lvl="0">
              <a:spcBef>
                <a:spcPts val="0"/>
              </a:spcBef>
              <a:buNone/>
            </a:pPr>
            <a:r>
              <a:rPr lang="en"/>
              <a:t>Implementation</a:t>
            </a:r>
          </a:p>
        </p:txBody>
      </p:sp>
      <p:sp>
        <p:nvSpPr>
          <p:cNvPr id="119" name="Shape 119"/>
          <p:cNvSpPr txBox="1"/>
          <p:nvPr>
            <p:ph idx="1" type="body"/>
          </p:nvPr>
        </p:nvSpPr>
        <p:spPr>
          <a:xfrm>
            <a:off x="471900" y="1919075"/>
            <a:ext cx="8222100" cy="2710200"/>
          </a:xfrm>
          <a:prstGeom prst="rect">
            <a:avLst/>
          </a:prstGeom>
        </p:spPr>
        <p:txBody>
          <a:bodyPr anchorCtr="0" anchor="t" bIns="91425" lIns="91425" rIns="91425" wrap="square" tIns="91425">
            <a:noAutofit/>
          </a:bodyPr>
          <a:lstStyle/>
          <a:p>
            <a:pPr lvl="0">
              <a:spcBef>
                <a:spcPts val="0"/>
              </a:spcBef>
              <a:buNone/>
            </a:pPr>
            <a:r>
              <a:rPr lang="en"/>
              <a:t>The design was segmented into multiple circuit modules and for each module the schematic and layout was designed.Finally the different modules were combined together to obtain a single schematic and layout. </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